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8" r:id="rId20"/>
    <p:sldId id="272" r:id="rId21"/>
    <p:sldId id="279" r:id="rId22"/>
    <p:sldId id="273" r:id="rId23"/>
    <p:sldId id="274" r:id="rId24"/>
    <p:sldId id="275" r:id="rId25"/>
    <p:sldId id="276"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200" y="473286"/>
            <a:ext cx="12960000" cy="950400"/>
          </a:xfrm>
        </p:spPr>
        <p:txBody>
          <a:bodyPr wrap="square" lIns="0" tIns="0" rIns="0" bIns="0">
            <a:normAutofit/>
          </a:bodyPr>
          <a:lstStyle>
            <a:lvl1pPr algn="ctr" fontAlgn="base">
              <a:defRPr sz="3840">
                <a:solidFill>
                  <a:schemeClr val="tx1">
                    <a:lumMod val="85000"/>
                    <a:lumOff val="15000"/>
                  </a:schemeClr>
                </a:solidFill>
                <a:latin typeface="+mj-lt"/>
              </a:defRPr>
            </a:lvl1pPr>
          </a:lstStyle>
          <a:p>
            <a:r>
              <a:rPr lang="en-US"/>
              <a:t>Click to add title</a:t>
            </a:r>
            <a:endParaRPr lang="en-US"/>
          </a:p>
        </p:txBody>
      </p:sp>
      <p:sp>
        <p:nvSpPr>
          <p:cNvPr id="3" name="日期占位符 2"/>
          <p:cNvSpPr>
            <a:spLocks noGrp="1"/>
          </p:cNvSpPr>
          <p:nvPr>
            <p:ph type="dt" sz="half" idx="10"/>
            <p:custDataLst>
              <p:tags r:id="rId3"/>
            </p:custDataLst>
          </p:nvPr>
        </p:nvSpPr>
        <p:spPr>
          <a:xfrm>
            <a:off x="734400" y="7577280"/>
            <a:ext cx="3240000" cy="380160"/>
          </a:xfrm>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a:xfrm>
            <a:off x="4939200" y="7577280"/>
            <a:ext cx="4752000" cy="38016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a:xfrm>
            <a:off x="10653120" y="7577280"/>
            <a:ext cx="3240000" cy="380160"/>
          </a:xfrm>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image" Target="../media/image32.png"/><Relationship Id="rId5" Type="http://schemas.openxmlformats.org/officeDocument/2006/relationships/tags" Target="../tags/tag36.xml"/><Relationship Id="rId4" Type="http://schemas.openxmlformats.org/officeDocument/2006/relationships/image" Target="../media/image31.png"/><Relationship Id="rId3" Type="http://schemas.openxmlformats.org/officeDocument/2006/relationships/tags" Target="../tags/tag35.xml"/><Relationship Id="rId2" Type="http://schemas.openxmlformats.org/officeDocument/2006/relationships/image" Target="../media/image30.png"/><Relationship Id="rId18" Type="http://schemas.openxmlformats.org/officeDocument/2006/relationships/notesSlide" Target="../notesSlides/notesSlide14.xml"/><Relationship Id="rId17" Type="http://schemas.openxmlformats.org/officeDocument/2006/relationships/slideLayout" Target="../slideLayouts/slideLayout2.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12.png"/><Relationship Id="rId5" Type="http://schemas.openxmlformats.org/officeDocument/2006/relationships/tags" Target="../tags/tag6.xml"/><Relationship Id="rId4" Type="http://schemas.openxmlformats.org/officeDocument/2006/relationships/image" Target="../media/image11.png"/><Relationship Id="rId3" Type="http://schemas.openxmlformats.org/officeDocument/2006/relationships/tags" Target="../tags/tag5.xml"/><Relationship Id="rId26" Type="http://schemas.openxmlformats.org/officeDocument/2006/relationships/notesSlide" Target="../notesSlides/notesSlide5.xml"/><Relationship Id="rId25" Type="http://schemas.openxmlformats.org/officeDocument/2006/relationships/slideLayout" Target="../slideLayouts/slideLayout2.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0.pn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image" Target="../media/image14.png"/><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21.png"/><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image" Target="../media/image20.png"/><Relationship Id="rId3" Type="http://schemas.openxmlformats.org/officeDocument/2006/relationships/tags" Target="../tags/tag23.xml"/><Relationship Id="rId2" Type="http://schemas.openxmlformats.org/officeDocument/2006/relationships/image" Target="../media/image19.png"/><Relationship Id="rId18" Type="http://schemas.openxmlformats.org/officeDocument/2006/relationships/notesSlide" Target="../notesSlides/notesSlide8.xml"/><Relationship Id="rId17" Type="http://schemas.openxmlformats.org/officeDocument/2006/relationships/slideLayout" Target="../slideLayouts/slideLayout2.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2395728"/>
          </a:xfrm>
          <a:prstGeom prst="rect">
            <a:avLst/>
          </a:prstGeom>
        </p:spPr>
      </p:pic>
      <p:pic>
        <p:nvPicPr>
          <p:cNvPr id="4" name="Image 2" descr="preencoded.png"/>
          <p:cNvPicPr>
            <a:picLocks noChangeAspect="1"/>
          </p:cNvPicPr>
          <p:nvPr/>
        </p:nvPicPr>
        <p:blipFill>
          <a:blip r:embed="rId3"/>
          <a:stretch>
            <a:fillRect/>
          </a:stretch>
        </p:blipFill>
        <p:spPr>
          <a:xfrm>
            <a:off x="795528" y="5120640"/>
            <a:ext cx="13048488" cy="36576"/>
          </a:xfrm>
          <a:prstGeom prst="rect">
            <a:avLst/>
          </a:prstGeom>
        </p:spPr>
      </p:pic>
      <p:sp>
        <p:nvSpPr>
          <p:cNvPr id="5" name="Text 0"/>
          <p:cNvSpPr/>
          <p:nvPr/>
        </p:nvSpPr>
        <p:spPr>
          <a:xfrm>
            <a:off x="795528" y="3886200"/>
            <a:ext cx="13048488" cy="978408"/>
          </a:xfrm>
          <a:prstGeom prst="rect">
            <a:avLst/>
          </a:prstGeom>
          <a:noFill/>
        </p:spPr>
        <p:txBody>
          <a:bodyPr wrap="none" lIns="0" tIns="0" rIns="0" bIns="0" rtlCol="0" anchor="ctr"/>
          <a:lstStyle/>
          <a:p>
            <a:pPr marL="0" indent="0" algn="l">
              <a:lnSpc>
                <a:spcPts val="7700"/>
              </a:lnSpc>
              <a:buNone/>
            </a:pPr>
            <a:r>
              <a:rPr lang="en-IN" altLang="en-US" sz="6160" b="1" dirty="0"/>
              <a:t>A</a:t>
            </a:r>
            <a:r>
              <a:rPr lang="en-US" altLang="en-GB" sz="6160" b="1" dirty="0"/>
              <a:t>lgebra and </a:t>
            </a:r>
            <a:r>
              <a:rPr lang="en-IN" altLang="en-US" sz="6160" b="1" dirty="0"/>
              <a:t>C</a:t>
            </a:r>
            <a:r>
              <a:rPr lang="en-US" altLang="en-GB" sz="6160" b="1" dirty="0"/>
              <a:t>ombinatorics</a:t>
            </a:r>
            <a:endParaRPr lang="en-US" altLang="en-GB" sz="6160" b="1" dirty="0"/>
          </a:p>
        </p:txBody>
      </p:sp>
      <p:sp>
        <p:nvSpPr>
          <p:cNvPr id="6" name="Text 1"/>
          <p:cNvSpPr/>
          <p:nvPr/>
        </p:nvSpPr>
        <p:spPr>
          <a:xfrm>
            <a:off x="795528" y="5404104"/>
            <a:ext cx="13048488" cy="1024128"/>
          </a:xfrm>
          <a:prstGeom prst="rect">
            <a:avLst/>
          </a:prstGeom>
          <a:noFill/>
        </p:spPr>
        <p:txBody>
          <a:bodyPr wrap="square" lIns="0" tIns="0" rIns="0" bIns="0" rtlCol="0" anchor="ctr"/>
          <a:lstStyle/>
          <a:p>
            <a:pPr marL="0" indent="0" algn="l">
              <a:lnSpc>
                <a:spcPts val="2670"/>
              </a:lnSpc>
              <a:buNone/>
            </a:pPr>
            <a:endParaRPr lang="en-US" sz="1780" dirty="0"/>
          </a:p>
          <a:p>
            <a:pPr marL="0" indent="0" algn="l">
              <a:lnSpc>
                <a:spcPts val="2670"/>
              </a:lnSpc>
              <a:buNone/>
            </a:pPr>
            <a:endParaRPr lang="en-US" sz="1780" dirty="0"/>
          </a:p>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TEAM MEMBERS: Priyanga</a:t>
            </a:r>
            <a:r>
              <a:rPr lang="en-IN" alt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S S</a:t>
            </a: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Raahul Kanna</a:t>
            </a:r>
            <a:r>
              <a:rPr lang="en-IN" alt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K</a:t>
            </a: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a:t>
            </a:r>
            <a:endParaRPr lang="en-US" sz="1780" dirty="0"/>
          </a:p>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Raghavendra</a:t>
            </a:r>
            <a:r>
              <a:rPr lang="en-IN" alt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R</a:t>
            </a: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Ragul</a:t>
            </a:r>
            <a:r>
              <a:rPr lang="en-IN" alt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S</a:t>
            </a: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Ragunath, Thanishkasri, Karthi S </a:t>
            </a:r>
            <a:endParaRPr lang="en-US" sz="178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1161288"/>
            <a:ext cx="13048488" cy="576072"/>
          </a:xfrm>
          <a:prstGeom prst="rect">
            <a:avLst/>
          </a:prstGeom>
          <a:noFill/>
        </p:spPr>
        <p:txBody>
          <a:bodyPr wrap="none" lIns="0" tIns="0" rIns="0" bIns="0" rtlCol="0" anchor="ctr"/>
          <a:lstStyle/>
          <a:p>
            <a:pPr marL="0" indent="0" algn="l">
              <a:lnSpc>
                <a:spcPts val="4460"/>
              </a:lnSpc>
              <a:buNone/>
            </a:pPr>
            <a:r>
              <a:rPr lang="en-US" sz="3570" dirty="0">
                <a:solidFill>
                  <a:srgbClr val="3B3530"/>
                </a:solidFill>
                <a:latin typeface="思源黑体-思源黑体-Medium" pitchFamily="34" charset="0"/>
                <a:ea typeface="思源黑体-思源黑体-Medium" pitchFamily="34" charset="-122"/>
                <a:cs typeface="思源黑体-思源黑体-Medium" pitchFamily="34" charset="-120"/>
              </a:rPr>
              <a:t>What are Homomorphisms?</a:t>
            </a:r>
            <a:endParaRPr lang="en-US" sz="3570" dirty="0"/>
          </a:p>
        </p:txBody>
      </p:sp>
      <p:sp>
        <p:nvSpPr>
          <p:cNvPr id="5" name="Text 1"/>
          <p:cNvSpPr/>
          <p:nvPr/>
        </p:nvSpPr>
        <p:spPr>
          <a:xfrm>
            <a:off x="795528" y="1984248"/>
            <a:ext cx="13048488" cy="1024128"/>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Definition:</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In mathematics, a homomorphism is a special kind of map or function between two algebraic structures (like groups, rings, or graphs) that preserves their structure.</a:t>
            </a:r>
            <a:endParaRPr lang="en-US" sz="1780" dirty="0"/>
          </a:p>
        </p:txBody>
      </p:sp>
      <p:sp>
        <p:nvSpPr>
          <p:cNvPr id="6" name="Text 2"/>
          <p:cNvSpPr/>
          <p:nvPr/>
        </p:nvSpPr>
        <p:spPr>
          <a:xfrm>
            <a:off x="795528" y="3255264"/>
            <a:ext cx="13048488" cy="1362456"/>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Simple Analogy:</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Imagine you have two Lego sets. A homomorphism is like having instructions to build something with the first set, and then translating those instructions to build a similar structure with the second set, even if the pieces are different colors or sizes. The "relationships" between the pieces stay the same.</a:t>
            </a:r>
            <a:endParaRPr lang="en-US" sz="1780" dirty="0"/>
          </a:p>
        </p:txBody>
      </p:sp>
      <p:sp>
        <p:nvSpPr>
          <p:cNvPr id="7" name="Text 3"/>
          <p:cNvSpPr/>
          <p:nvPr/>
        </p:nvSpPr>
        <p:spPr>
          <a:xfrm>
            <a:off x="795528" y="4873752"/>
            <a:ext cx="13048488" cy="685800"/>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Key Idea:</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It's about maintaining essential properties and relationships during a transformation from one structure to another.</a:t>
            </a:r>
            <a:endParaRPr lang="en-US" sz="1780" dirty="0"/>
          </a:p>
        </p:txBody>
      </p:sp>
      <p:sp>
        <p:nvSpPr>
          <p:cNvPr id="8" name="Text 4"/>
          <p:cNvSpPr/>
          <p:nvPr/>
        </p:nvSpPr>
        <p:spPr>
          <a:xfrm>
            <a:off x="795528" y="5806440"/>
            <a:ext cx="13048488" cy="1024128"/>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Formal Idea:</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If you have two structures, A and B, and a function f from A to B, f is a homomorphism if it respects the operations of those structures. For example, if * is an operation: f(x * y) = f(x) * f(y).</a:t>
            </a:r>
            <a:endParaRPr lang="en-US" sz="17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95528" y="6099048"/>
            <a:ext cx="4224528" cy="713232"/>
          </a:xfrm>
          <a:prstGeom prst="rect">
            <a:avLst/>
          </a:prstGeom>
        </p:spPr>
      </p:pic>
      <p:pic>
        <p:nvPicPr>
          <p:cNvPr id="5" name="Image 3" descr="preencoded.png"/>
          <p:cNvPicPr>
            <a:picLocks noChangeAspect="1"/>
          </p:cNvPicPr>
          <p:nvPr/>
        </p:nvPicPr>
        <p:blipFill>
          <a:blip r:embed="rId3"/>
          <a:stretch>
            <a:fillRect/>
          </a:stretch>
        </p:blipFill>
        <p:spPr>
          <a:xfrm>
            <a:off x="5212080" y="6099048"/>
            <a:ext cx="4224528" cy="713232"/>
          </a:xfrm>
          <a:prstGeom prst="rect">
            <a:avLst/>
          </a:prstGeom>
        </p:spPr>
      </p:pic>
      <p:pic>
        <p:nvPicPr>
          <p:cNvPr id="6" name="Image 4" descr="preencoded.png"/>
          <p:cNvPicPr>
            <a:picLocks noChangeAspect="1"/>
          </p:cNvPicPr>
          <p:nvPr/>
        </p:nvPicPr>
        <p:blipFill>
          <a:blip r:embed="rId3"/>
          <a:stretch>
            <a:fillRect/>
          </a:stretch>
        </p:blipFill>
        <p:spPr>
          <a:xfrm>
            <a:off x="9619488" y="6099048"/>
            <a:ext cx="4224528" cy="713232"/>
          </a:xfrm>
          <a:prstGeom prst="rect">
            <a:avLst/>
          </a:prstGeom>
        </p:spPr>
      </p:pic>
      <p:pic>
        <p:nvPicPr>
          <p:cNvPr id="7" name="Image 5" descr="preencoded.png"/>
          <p:cNvPicPr>
            <a:picLocks noChangeAspect="1"/>
          </p:cNvPicPr>
          <p:nvPr/>
        </p:nvPicPr>
        <p:blipFill>
          <a:blip r:embed="rId4"/>
          <a:stretch>
            <a:fillRect/>
          </a:stretch>
        </p:blipFill>
        <p:spPr>
          <a:xfrm>
            <a:off x="1417574" y="6689090"/>
            <a:ext cx="3593592" cy="713232"/>
          </a:xfrm>
          <a:prstGeom prst="rect">
            <a:avLst/>
          </a:prstGeom>
        </p:spPr>
      </p:pic>
      <p:pic>
        <p:nvPicPr>
          <p:cNvPr id="8" name="Image 6" descr="preencoded.png"/>
          <p:cNvPicPr>
            <a:picLocks noChangeAspect="1"/>
          </p:cNvPicPr>
          <p:nvPr/>
        </p:nvPicPr>
        <p:blipFill>
          <a:blip r:embed="rId4"/>
          <a:stretch>
            <a:fillRect/>
          </a:stretch>
        </p:blipFill>
        <p:spPr>
          <a:xfrm>
            <a:off x="5838317" y="6680200"/>
            <a:ext cx="3593592" cy="713232"/>
          </a:xfrm>
          <a:prstGeom prst="rect">
            <a:avLst/>
          </a:prstGeom>
        </p:spPr>
      </p:pic>
      <p:pic>
        <p:nvPicPr>
          <p:cNvPr id="9" name="Image 7" descr="preencoded.png"/>
          <p:cNvPicPr>
            <a:picLocks noChangeAspect="1"/>
          </p:cNvPicPr>
          <p:nvPr/>
        </p:nvPicPr>
        <p:blipFill>
          <a:blip r:embed="rId4"/>
          <a:stretch>
            <a:fillRect/>
          </a:stretch>
        </p:blipFill>
        <p:spPr>
          <a:xfrm>
            <a:off x="10250424" y="6172200"/>
            <a:ext cx="3593592" cy="713232"/>
          </a:xfrm>
          <a:prstGeom prst="rect">
            <a:avLst/>
          </a:prstGeom>
        </p:spPr>
      </p:pic>
      <p:pic>
        <p:nvPicPr>
          <p:cNvPr id="10" name="Image 8" descr="preencoded.png"/>
          <p:cNvPicPr>
            <a:picLocks noChangeAspect="1"/>
          </p:cNvPicPr>
          <p:nvPr/>
        </p:nvPicPr>
        <p:blipFill>
          <a:blip r:embed="rId5"/>
          <a:stretch>
            <a:fillRect/>
          </a:stretch>
        </p:blipFill>
        <p:spPr>
          <a:xfrm>
            <a:off x="787019" y="6689344"/>
            <a:ext cx="466344" cy="466344"/>
          </a:xfrm>
          <a:prstGeom prst="rect">
            <a:avLst/>
          </a:prstGeom>
        </p:spPr>
      </p:pic>
      <p:pic>
        <p:nvPicPr>
          <p:cNvPr id="11" name="Image 9" descr="preencoded.png"/>
          <p:cNvPicPr>
            <a:picLocks noChangeAspect="1"/>
          </p:cNvPicPr>
          <p:nvPr/>
        </p:nvPicPr>
        <p:blipFill>
          <a:blip r:embed="rId5"/>
          <a:stretch>
            <a:fillRect/>
          </a:stretch>
        </p:blipFill>
        <p:spPr>
          <a:xfrm>
            <a:off x="5233162" y="6689344"/>
            <a:ext cx="466344" cy="466344"/>
          </a:xfrm>
          <a:prstGeom prst="rect">
            <a:avLst/>
          </a:prstGeom>
        </p:spPr>
      </p:pic>
      <p:pic>
        <p:nvPicPr>
          <p:cNvPr id="12" name="Image 10" descr="preencoded.png"/>
          <p:cNvPicPr>
            <a:picLocks noChangeAspect="1"/>
          </p:cNvPicPr>
          <p:nvPr/>
        </p:nvPicPr>
        <p:blipFill>
          <a:blip r:embed="rId5"/>
          <a:stretch>
            <a:fillRect/>
          </a:stretch>
        </p:blipFill>
        <p:spPr>
          <a:xfrm>
            <a:off x="9610344" y="6637909"/>
            <a:ext cx="466344" cy="466344"/>
          </a:xfrm>
          <a:prstGeom prst="rect">
            <a:avLst/>
          </a:prstGeom>
        </p:spPr>
      </p:pic>
      <p:sp>
        <p:nvSpPr>
          <p:cNvPr id="13" name="Text 0"/>
          <p:cNvSpPr/>
          <p:nvPr/>
        </p:nvSpPr>
        <p:spPr>
          <a:xfrm>
            <a:off x="795528" y="1426464"/>
            <a:ext cx="13048488" cy="484632"/>
          </a:xfrm>
          <a:prstGeom prst="rect">
            <a:avLst/>
          </a:prstGeom>
          <a:noFill/>
        </p:spPr>
        <p:txBody>
          <a:bodyPr wrap="none" lIns="0" tIns="0" rIns="0" bIns="0" rtlCol="0" anchor="ctr"/>
          <a:lstStyle/>
          <a:p>
            <a:pPr marL="0" indent="0" algn="l">
              <a:lnSpc>
                <a:spcPts val="3790"/>
              </a:lnSpc>
              <a:buNone/>
            </a:pPr>
            <a:r>
              <a:rPr lang="en-US" sz="3030" dirty="0">
                <a:solidFill>
                  <a:srgbClr val="3B3530"/>
                </a:solidFill>
                <a:latin typeface="思源黑体-思源黑体-Medium" pitchFamily="34" charset="0"/>
                <a:ea typeface="思源黑体-思源黑体-Medium" pitchFamily="34" charset="-122"/>
                <a:cs typeface="思源黑体-思源黑体-Medium" pitchFamily="34" charset="-120"/>
              </a:rPr>
              <a:t>Homomorphisms in Data Structures</a:t>
            </a:r>
            <a:endParaRPr lang="en-US" sz="3030" dirty="0"/>
          </a:p>
        </p:txBody>
      </p:sp>
      <p:sp>
        <p:nvSpPr>
          <p:cNvPr id="14" name="Text 1"/>
          <p:cNvSpPr/>
          <p:nvPr/>
        </p:nvSpPr>
        <p:spPr>
          <a:xfrm>
            <a:off x="795528" y="2130552"/>
            <a:ext cx="13048488" cy="585216"/>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Data Abstraction and Simplification:</a:t>
            </a:r>
            <a:endParaRPr lang="en-US" sz="1780" dirty="0"/>
          </a:p>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Homomorphisms are powerful for creating abstractions of complex data structures.</a:t>
            </a:r>
            <a:endParaRPr lang="en-US" sz="1780" dirty="0"/>
          </a:p>
        </p:txBody>
      </p:sp>
      <p:sp>
        <p:nvSpPr>
          <p:cNvPr id="15" name="Text 2"/>
          <p:cNvSpPr/>
          <p:nvPr/>
        </p:nvSpPr>
        <p:spPr>
          <a:xfrm>
            <a:off x="795528" y="2926080"/>
            <a:ext cx="13048488" cy="292608"/>
          </a:xfrm>
          <a:prstGeom prst="rect">
            <a:avLst/>
          </a:prstGeom>
          <a:noFill/>
        </p:spPr>
        <p:txBody>
          <a:bodyPr wrap="non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Problem:</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Real-world data can be incredibly detailed and hard to manage directly.</a:t>
            </a:r>
            <a:endParaRPr lang="en-US" sz="1780" dirty="0"/>
          </a:p>
        </p:txBody>
      </p:sp>
      <p:sp>
        <p:nvSpPr>
          <p:cNvPr id="16" name="Text 3"/>
          <p:cNvSpPr/>
          <p:nvPr/>
        </p:nvSpPr>
        <p:spPr>
          <a:xfrm>
            <a:off x="795655" y="3507105"/>
            <a:ext cx="12084050" cy="292735"/>
          </a:xfrm>
          <a:prstGeom prst="rect">
            <a:avLst/>
          </a:prstGeom>
          <a:noFill/>
        </p:spPr>
        <p:txBody>
          <a:bodyPr wrap="non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Solution:</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A homomorphism can map a complex data structure to a simpler one, keeping only the essential relationships</a:t>
            </a:r>
            <a:endParaRPr lang="en-US" sz="1780" dirty="0">
              <a:solidFill>
                <a:srgbClr val="58534A"/>
              </a:solidFill>
              <a:latin typeface="思源黑体-思源黑体-Regular" pitchFamily="34" charset="0"/>
              <a:ea typeface="思源黑体-思源黑体-Regular" pitchFamily="34" charset="-122"/>
              <a:cs typeface="思源黑体-思源黑体-Regular" pitchFamily="34" charset="-120"/>
            </a:endParaRPr>
          </a:p>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and properties.</a:t>
            </a:r>
            <a:endParaRPr lang="en-US" sz="1780" dirty="0"/>
          </a:p>
        </p:txBody>
      </p:sp>
      <p:sp>
        <p:nvSpPr>
          <p:cNvPr id="17" name="Text 4"/>
          <p:cNvSpPr/>
          <p:nvPr/>
        </p:nvSpPr>
        <p:spPr>
          <a:xfrm>
            <a:off x="786638" y="4367530"/>
            <a:ext cx="13048488" cy="1453896"/>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Example:</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A Social Network Graph</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Complex Graph:</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A social network where vertices are people and edges are friendships, with additional data like age, location, interests on each person and friendship.</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Homomorphic Map:</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We could create a homomorphism that maps this complex graph to a simpler one that only shows who is mutually friends with whom, ignoring all other data. This simpler graph still preserves the core "friendship" relationship structure.</a:t>
            </a:r>
            <a:endParaRPr lang="en-US" sz="1780" dirty="0"/>
          </a:p>
        </p:txBody>
      </p:sp>
      <p:sp>
        <p:nvSpPr>
          <p:cNvPr id="18" name="Text 5"/>
          <p:cNvSpPr/>
          <p:nvPr/>
        </p:nvSpPr>
        <p:spPr>
          <a:xfrm>
            <a:off x="786638" y="6142863"/>
            <a:ext cx="13048488" cy="292608"/>
          </a:xfrm>
          <a:prstGeom prst="rect">
            <a:avLst/>
          </a:prstGeom>
          <a:noFill/>
        </p:spPr>
        <p:txBody>
          <a:bodyPr wrap="none" lIns="0" tIns="0" rIns="0" bIns="0" rtlCol="0" anchor="ctr"/>
          <a:lstStyle/>
          <a:p>
            <a:pPr marL="0" indent="0" algn="l">
              <a:lnSpc>
                <a:spcPts val="2270"/>
              </a:lnSpc>
              <a:buNone/>
            </a:pPr>
            <a:r>
              <a:rPr lang="en-US" sz="1510" b="1" dirty="0">
                <a:solidFill>
                  <a:srgbClr val="58534A"/>
                </a:solidFill>
                <a:latin typeface="思源黑体-思源黑体-Regular" pitchFamily="34" charset="0"/>
                <a:ea typeface="思源黑体-思源黑体-Regular" pitchFamily="34" charset="-122"/>
                <a:cs typeface="思源黑体-思源黑体-Regular" pitchFamily="34" charset="-120"/>
              </a:rPr>
              <a:t>Benefits:</a:t>
            </a:r>
            <a:endParaRPr lang="en-US" sz="1510" b="1" dirty="0"/>
          </a:p>
        </p:txBody>
      </p:sp>
      <p:sp>
        <p:nvSpPr>
          <p:cNvPr id="19" name="Text 6"/>
          <p:cNvSpPr/>
          <p:nvPr/>
        </p:nvSpPr>
        <p:spPr>
          <a:xfrm>
            <a:off x="932688" y="6757162"/>
            <a:ext cx="164592" cy="420624"/>
          </a:xfrm>
          <a:prstGeom prst="rect">
            <a:avLst/>
          </a:prstGeom>
          <a:noFill/>
        </p:spPr>
        <p:txBody>
          <a:bodyPr wrap="none" lIns="0" tIns="0" rIns="0" bIns="0" rtlCol="0" anchor="ctr"/>
          <a:lstStyle/>
          <a:p>
            <a:pPr marL="0" indent="0" algn="l">
              <a:lnSpc>
                <a:spcPts val="2730"/>
              </a:lnSpc>
              <a:buNone/>
            </a:pPr>
            <a:r>
              <a:rPr lang="en-US" sz="2270" dirty="0">
                <a:solidFill>
                  <a:srgbClr val="030303"/>
                </a:solidFill>
                <a:latin typeface="思源黑体-思源黑体-Regular" pitchFamily="34" charset="0"/>
                <a:ea typeface="思源黑体-思源黑体-Regular" pitchFamily="34" charset="-122"/>
                <a:cs typeface="思源黑体-思源黑体-Regular" pitchFamily="34" charset="-120"/>
              </a:rPr>
              <a:t>1</a:t>
            </a:r>
            <a:endParaRPr lang="en-US" sz="2270" dirty="0"/>
          </a:p>
        </p:txBody>
      </p:sp>
      <p:sp>
        <p:nvSpPr>
          <p:cNvPr id="20" name="Text 7"/>
          <p:cNvSpPr/>
          <p:nvPr/>
        </p:nvSpPr>
        <p:spPr>
          <a:xfrm>
            <a:off x="1417574" y="6812280"/>
            <a:ext cx="3593592" cy="292608"/>
          </a:xfrm>
          <a:prstGeom prst="rect">
            <a:avLst/>
          </a:prstGeom>
          <a:noFill/>
        </p:spPr>
        <p:txBody>
          <a:bodyPr wrap="none" lIns="0" tIns="0" rIns="0" bIns="0" rtlCol="0" anchor="ctr"/>
          <a:lstStyle/>
          <a:p>
            <a:pPr marL="0" indent="0" algn="l">
              <a:lnSpc>
                <a:spcPts val="2270"/>
              </a:lnSpc>
              <a:buNone/>
            </a:pPr>
            <a:r>
              <a:rPr lang="en-US" sz="1510" dirty="0">
                <a:solidFill>
                  <a:srgbClr val="58534A"/>
                </a:solidFill>
                <a:latin typeface="思源黑体-思源黑体-Regular" pitchFamily="34" charset="0"/>
                <a:ea typeface="思源黑体-思源黑体-Regular" pitchFamily="34" charset="-122"/>
                <a:cs typeface="思源黑体-思源黑体-Regular" pitchFamily="34" charset="-120"/>
              </a:rPr>
              <a:t>Simplifies analysis.</a:t>
            </a:r>
            <a:endParaRPr lang="en-US" sz="1510" dirty="0"/>
          </a:p>
        </p:txBody>
      </p:sp>
      <p:sp>
        <p:nvSpPr>
          <p:cNvPr id="21" name="Text 8"/>
          <p:cNvSpPr/>
          <p:nvPr/>
        </p:nvSpPr>
        <p:spPr>
          <a:xfrm>
            <a:off x="5344795" y="6757162"/>
            <a:ext cx="164592" cy="420624"/>
          </a:xfrm>
          <a:prstGeom prst="rect">
            <a:avLst/>
          </a:prstGeom>
          <a:noFill/>
        </p:spPr>
        <p:txBody>
          <a:bodyPr wrap="none" lIns="0" tIns="0" rIns="0" bIns="0" rtlCol="0" anchor="ctr"/>
          <a:lstStyle/>
          <a:p>
            <a:pPr marL="0" indent="0" algn="l">
              <a:lnSpc>
                <a:spcPts val="2730"/>
              </a:lnSpc>
              <a:buNone/>
            </a:pPr>
            <a:r>
              <a:rPr lang="en-US" sz="2270" dirty="0">
                <a:solidFill>
                  <a:srgbClr val="030303"/>
                </a:solidFill>
                <a:latin typeface="思源黑体-思源黑体-Regular" pitchFamily="34" charset="0"/>
                <a:ea typeface="思源黑体-思源黑体-Regular" pitchFamily="34" charset="-122"/>
                <a:cs typeface="思源黑体-思源黑体-Regular" pitchFamily="34" charset="-120"/>
              </a:rPr>
              <a:t>2</a:t>
            </a:r>
            <a:endParaRPr lang="en-US" sz="2270" dirty="0"/>
          </a:p>
        </p:txBody>
      </p:sp>
      <p:sp>
        <p:nvSpPr>
          <p:cNvPr id="22" name="Text 9"/>
          <p:cNvSpPr/>
          <p:nvPr/>
        </p:nvSpPr>
        <p:spPr>
          <a:xfrm>
            <a:off x="5833872" y="6824345"/>
            <a:ext cx="3593592" cy="292608"/>
          </a:xfrm>
          <a:prstGeom prst="rect">
            <a:avLst/>
          </a:prstGeom>
          <a:noFill/>
        </p:spPr>
        <p:txBody>
          <a:bodyPr wrap="none" lIns="0" tIns="0" rIns="0" bIns="0" rtlCol="0" anchor="ctr"/>
          <a:lstStyle/>
          <a:p>
            <a:pPr marL="0" indent="0" algn="l">
              <a:lnSpc>
                <a:spcPts val="2270"/>
              </a:lnSpc>
              <a:buNone/>
            </a:pPr>
            <a:r>
              <a:rPr lang="en-US" sz="1510" dirty="0">
                <a:solidFill>
                  <a:srgbClr val="58534A"/>
                </a:solidFill>
                <a:latin typeface="思源黑体-思源黑体-Regular" pitchFamily="34" charset="0"/>
                <a:ea typeface="思源黑体-思源黑体-Regular" pitchFamily="34" charset="-122"/>
                <a:cs typeface="思源黑体-思源黑体-Regular" pitchFamily="34" charset="-120"/>
              </a:rPr>
              <a:t>Easier to visualize.</a:t>
            </a:r>
            <a:endParaRPr lang="en-US" sz="1510" dirty="0"/>
          </a:p>
        </p:txBody>
      </p:sp>
      <p:sp>
        <p:nvSpPr>
          <p:cNvPr id="23" name="Text 10"/>
          <p:cNvSpPr/>
          <p:nvPr/>
        </p:nvSpPr>
        <p:spPr>
          <a:xfrm>
            <a:off x="9761093" y="6682232"/>
            <a:ext cx="164592" cy="420624"/>
          </a:xfrm>
          <a:prstGeom prst="rect">
            <a:avLst/>
          </a:prstGeom>
          <a:noFill/>
        </p:spPr>
        <p:txBody>
          <a:bodyPr wrap="none" lIns="0" tIns="0" rIns="0" bIns="0" rtlCol="0" anchor="ctr"/>
          <a:lstStyle/>
          <a:p>
            <a:pPr marL="0" indent="0" algn="l">
              <a:lnSpc>
                <a:spcPts val="2730"/>
              </a:lnSpc>
              <a:buNone/>
            </a:pPr>
            <a:r>
              <a:rPr lang="en-US" sz="2270" dirty="0">
                <a:solidFill>
                  <a:srgbClr val="030303"/>
                </a:solidFill>
                <a:latin typeface="思源黑体-思源黑体-Regular" pitchFamily="34" charset="0"/>
                <a:ea typeface="思源黑体-思源黑体-Regular" pitchFamily="34" charset="-122"/>
                <a:cs typeface="思源黑体-思源黑体-Regular" pitchFamily="34" charset="-120"/>
              </a:rPr>
              <a:t>3</a:t>
            </a:r>
            <a:endParaRPr lang="en-US" sz="2270" dirty="0"/>
          </a:p>
        </p:txBody>
      </p:sp>
      <p:sp>
        <p:nvSpPr>
          <p:cNvPr id="24" name="Text 11"/>
          <p:cNvSpPr/>
          <p:nvPr/>
        </p:nvSpPr>
        <p:spPr>
          <a:xfrm>
            <a:off x="10249789" y="6602095"/>
            <a:ext cx="3593592" cy="585216"/>
          </a:xfrm>
          <a:prstGeom prst="rect">
            <a:avLst/>
          </a:prstGeom>
          <a:noFill/>
        </p:spPr>
        <p:txBody>
          <a:bodyPr wrap="square" lIns="0" tIns="0" rIns="0" bIns="0" rtlCol="0" anchor="ctr"/>
          <a:lstStyle/>
          <a:p>
            <a:pPr marL="0" indent="0" algn="l">
              <a:lnSpc>
                <a:spcPts val="2270"/>
              </a:lnSpc>
              <a:buNone/>
            </a:pPr>
            <a:r>
              <a:rPr lang="en-US" sz="1510" dirty="0">
                <a:solidFill>
                  <a:srgbClr val="58534A"/>
                </a:solidFill>
                <a:latin typeface="思源黑体-思源黑体-Regular" pitchFamily="34" charset="0"/>
                <a:ea typeface="思源黑体-思源黑体-Regular" pitchFamily="34" charset="-122"/>
                <a:cs typeface="思源黑体-思源黑体-Regular" pitchFamily="34" charset="-120"/>
              </a:rPr>
              <a:t>Reduces computational load when only core relationships are needed.</a:t>
            </a:r>
            <a:endParaRPr lang="en-US" sz="151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p:nvPr/>
        </p:nvPicPr>
        <p:blipFill>
          <a:blip r:embed="rId1"/>
          <a:stretch>
            <a:fillRect/>
          </a:stretch>
        </p:blipFill>
        <p:spPr>
          <a:xfrm>
            <a:off x="0" y="-635"/>
            <a:ext cx="14630400" cy="82302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1"/>
          <a:stretch>
            <a:fillRect/>
          </a:stretch>
        </p:blipFill>
        <p:spPr>
          <a:xfrm>
            <a:off x="0" y="0"/>
            <a:ext cx="14630400" cy="83197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5852160" cy="8238744"/>
          </a:xfrm>
          <a:prstGeom prst="rect">
            <a:avLst/>
          </a:prstGeom>
        </p:spPr>
      </p:pic>
      <p:pic>
        <p:nvPicPr>
          <p:cNvPr id="4" name="Image 2" descr="preencoded.png"/>
          <p:cNvPicPr>
            <a:picLocks noChangeAspect="1"/>
          </p:cNvPicPr>
          <p:nvPr>
            <p:custDataLst>
              <p:tags r:id="rId3"/>
            </p:custDataLst>
          </p:nvPr>
        </p:nvPicPr>
        <p:blipFill>
          <a:blip r:embed="rId4"/>
          <a:stretch>
            <a:fillRect/>
          </a:stretch>
        </p:blipFill>
        <p:spPr>
          <a:xfrm>
            <a:off x="6638544" y="2258568"/>
            <a:ext cx="3529584" cy="1737360"/>
          </a:xfrm>
          <a:prstGeom prst="rect">
            <a:avLst/>
          </a:prstGeom>
        </p:spPr>
      </p:pic>
      <p:pic>
        <p:nvPicPr>
          <p:cNvPr id="5" name="Image 3" descr="preencoded.png"/>
          <p:cNvPicPr>
            <a:picLocks noChangeAspect="1"/>
          </p:cNvPicPr>
          <p:nvPr>
            <p:custDataLst>
              <p:tags r:id="rId5"/>
            </p:custDataLst>
          </p:nvPr>
        </p:nvPicPr>
        <p:blipFill>
          <a:blip r:embed="rId6"/>
          <a:stretch>
            <a:fillRect/>
          </a:stretch>
        </p:blipFill>
        <p:spPr>
          <a:xfrm>
            <a:off x="6638544" y="4151376"/>
            <a:ext cx="3529584" cy="2020824"/>
          </a:xfrm>
          <a:prstGeom prst="rect">
            <a:avLst/>
          </a:prstGeom>
        </p:spPr>
      </p:pic>
      <p:pic>
        <p:nvPicPr>
          <p:cNvPr id="6" name="Image 4" descr="preencoded.png"/>
          <p:cNvPicPr>
            <a:picLocks noChangeAspect="1"/>
          </p:cNvPicPr>
          <p:nvPr>
            <p:custDataLst>
              <p:tags r:id="rId7"/>
            </p:custDataLst>
          </p:nvPr>
        </p:nvPicPr>
        <p:blipFill>
          <a:blip r:embed="rId4"/>
          <a:stretch>
            <a:fillRect/>
          </a:stretch>
        </p:blipFill>
        <p:spPr>
          <a:xfrm>
            <a:off x="10323576" y="2258568"/>
            <a:ext cx="3529584" cy="1737360"/>
          </a:xfrm>
          <a:prstGeom prst="rect">
            <a:avLst/>
          </a:prstGeom>
        </p:spPr>
      </p:pic>
      <p:pic>
        <p:nvPicPr>
          <p:cNvPr id="7" name="Image 5" descr="preencoded.png"/>
          <p:cNvPicPr>
            <a:picLocks noChangeAspect="1"/>
          </p:cNvPicPr>
          <p:nvPr>
            <p:custDataLst>
              <p:tags r:id="rId8"/>
            </p:custDataLst>
          </p:nvPr>
        </p:nvPicPr>
        <p:blipFill>
          <a:blip r:embed="rId6"/>
          <a:stretch>
            <a:fillRect/>
          </a:stretch>
        </p:blipFill>
        <p:spPr>
          <a:xfrm>
            <a:off x="10323576" y="4151376"/>
            <a:ext cx="3529584" cy="2020824"/>
          </a:xfrm>
          <a:prstGeom prst="rect">
            <a:avLst/>
          </a:prstGeom>
        </p:spPr>
      </p:pic>
      <p:sp>
        <p:nvSpPr>
          <p:cNvPr id="8" name="Text 0"/>
          <p:cNvSpPr/>
          <p:nvPr/>
        </p:nvSpPr>
        <p:spPr>
          <a:xfrm>
            <a:off x="6647688" y="1069848"/>
            <a:ext cx="7196328" cy="484632"/>
          </a:xfrm>
          <a:prstGeom prst="rect">
            <a:avLst/>
          </a:prstGeom>
          <a:noFill/>
        </p:spPr>
        <p:txBody>
          <a:bodyPr wrap="none" lIns="0" tIns="0" rIns="0" bIns="0" rtlCol="0" anchor="ctr"/>
          <a:lstStyle/>
          <a:p>
            <a:pPr marL="0" indent="0" algn="l">
              <a:lnSpc>
                <a:spcPts val="3790"/>
              </a:lnSpc>
              <a:buNone/>
            </a:pPr>
            <a:r>
              <a:rPr lang="en-US" sz="3030" dirty="0">
                <a:solidFill>
                  <a:srgbClr val="3B3530"/>
                </a:solidFill>
                <a:latin typeface="思源黑体-思源黑体-Medium" pitchFamily="34" charset="0"/>
                <a:ea typeface="思源黑体-思源黑体-Medium" pitchFamily="34" charset="-122"/>
                <a:cs typeface="思源黑体-思源黑体-Medium" pitchFamily="34" charset="-120"/>
              </a:rPr>
              <a:t>Importance and Impact</a:t>
            </a:r>
            <a:endParaRPr lang="en-US" sz="3030" dirty="0"/>
          </a:p>
        </p:txBody>
      </p:sp>
      <p:sp>
        <p:nvSpPr>
          <p:cNvPr id="9" name="Text 1"/>
          <p:cNvSpPr/>
          <p:nvPr/>
        </p:nvSpPr>
        <p:spPr>
          <a:xfrm>
            <a:off x="6647688" y="1773936"/>
            <a:ext cx="7196328" cy="292608"/>
          </a:xfrm>
          <a:prstGeom prst="rect">
            <a:avLst/>
          </a:prstGeom>
          <a:noFill/>
        </p:spPr>
        <p:txBody>
          <a:bodyPr wrap="none" lIns="0" tIns="0" rIns="0" bIns="0" rtlCol="0" anchor="ctr"/>
          <a:lstStyle/>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Why are Homomorphisms Important in Computing?</a:t>
            </a:r>
            <a:endParaRPr lang="en-US" sz="1780" dirty="0"/>
          </a:p>
        </p:txBody>
      </p:sp>
      <p:sp>
        <p:nvSpPr>
          <p:cNvPr id="10" name="Text 2"/>
          <p:cNvSpPr/>
          <p:nvPr>
            <p:custDataLst>
              <p:tags r:id="rId9"/>
            </p:custDataLst>
          </p:nvPr>
        </p:nvSpPr>
        <p:spPr>
          <a:xfrm>
            <a:off x="6858000" y="2487168"/>
            <a:ext cx="3090672" cy="301752"/>
          </a:xfrm>
          <a:prstGeom prst="rect">
            <a:avLst/>
          </a:prstGeom>
          <a:noFill/>
        </p:spPr>
        <p:txBody>
          <a:bodyPr wrap="none" lIns="0" tIns="0" rIns="0" bIns="0" rtlCol="0" anchor="ctr"/>
          <a:lstStyle/>
          <a:p>
            <a:pPr marL="0" indent="0" algn="l">
              <a:lnSpc>
                <a:spcPts val="2370"/>
              </a:lnSpc>
              <a:buNone/>
            </a:pPr>
            <a:r>
              <a:rPr lang="en-US" sz="1890" dirty="0">
                <a:solidFill>
                  <a:srgbClr val="58534A"/>
                </a:solidFill>
                <a:latin typeface="思源黑体-思源黑体-Medium" pitchFamily="34" charset="0"/>
                <a:ea typeface="思源黑体-思源黑体-Medium" pitchFamily="34" charset="-122"/>
                <a:cs typeface="思源黑体-思源黑体-Medium" pitchFamily="34" charset="-120"/>
              </a:rPr>
              <a:t>Data Integrity</a:t>
            </a:r>
            <a:endParaRPr lang="en-US" sz="1890" dirty="0"/>
          </a:p>
        </p:txBody>
      </p:sp>
      <p:sp>
        <p:nvSpPr>
          <p:cNvPr id="11" name="Text 3"/>
          <p:cNvSpPr/>
          <p:nvPr>
            <p:custDataLst>
              <p:tags r:id="rId10"/>
            </p:custDataLst>
          </p:nvPr>
        </p:nvSpPr>
        <p:spPr>
          <a:xfrm>
            <a:off x="6858000" y="2898775"/>
            <a:ext cx="3503930" cy="868680"/>
          </a:xfrm>
          <a:prstGeom prst="rect">
            <a:avLst/>
          </a:prstGeom>
          <a:noFill/>
        </p:spPr>
        <p:txBody>
          <a:bodyPr wrap="square" lIns="0" tIns="0" rIns="0" bIns="0" rtlCol="0" anchor="ctr"/>
          <a:lstStyle/>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Guarantees that data transformations don't corrupt essential information.</a:t>
            </a:r>
            <a:endParaRPr lang="en-US" sz="1780" dirty="0"/>
          </a:p>
        </p:txBody>
      </p:sp>
      <p:sp>
        <p:nvSpPr>
          <p:cNvPr id="12" name="Text 4"/>
          <p:cNvSpPr/>
          <p:nvPr>
            <p:custDataLst>
              <p:tags r:id="rId11"/>
            </p:custDataLst>
          </p:nvPr>
        </p:nvSpPr>
        <p:spPr>
          <a:xfrm>
            <a:off x="6858000" y="4379976"/>
            <a:ext cx="3090672" cy="301752"/>
          </a:xfrm>
          <a:prstGeom prst="rect">
            <a:avLst/>
          </a:prstGeom>
          <a:noFill/>
        </p:spPr>
        <p:txBody>
          <a:bodyPr wrap="none" lIns="0" tIns="0" rIns="0" bIns="0" rtlCol="0" anchor="ctr"/>
          <a:lstStyle/>
          <a:p>
            <a:pPr marL="0" indent="0" algn="l">
              <a:lnSpc>
                <a:spcPts val="2370"/>
              </a:lnSpc>
              <a:buNone/>
            </a:pPr>
            <a:r>
              <a:rPr lang="en-US" sz="1890" dirty="0">
                <a:solidFill>
                  <a:srgbClr val="58534A"/>
                </a:solidFill>
                <a:latin typeface="思源黑体-思源黑体-Medium" pitchFamily="34" charset="0"/>
                <a:ea typeface="思源黑体-思源黑体-Medium" pitchFamily="34" charset="-122"/>
                <a:cs typeface="思源黑体-思源黑体-Medium" pitchFamily="34" charset="-120"/>
              </a:rPr>
              <a:t>Correctness Proofs</a:t>
            </a:r>
            <a:endParaRPr lang="en-US" sz="1890" dirty="0"/>
          </a:p>
        </p:txBody>
      </p:sp>
      <p:sp>
        <p:nvSpPr>
          <p:cNvPr id="13" name="Text 5"/>
          <p:cNvSpPr/>
          <p:nvPr>
            <p:custDataLst>
              <p:tags r:id="rId12"/>
            </p:custDataLst>
          </p:nvPr>
        </p:nvSpPr>
        <p:spPr>
          <a:xfrm>
            <a:off x="6858000" y="4937506"/>
            <a:ext cx="3090672" cy="868680"/>
          </a:xfrm>
          <a:prstGeom prst="rect">
            <a:avLst/>
          </a:prstGeom>
          <a:noFill/>
        </p:spPr>
        <p:txBody>
          <a:bodyPr wrap="square" lIns="0" tIns="0" rIns="0" bIns="0" rtlCol="0" anchor="ctr"/>
          <a:lstStyle/>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Provides a mathematical basis for proving that system components interact correctly.</a:t>
            </a:r>
            <a:endParaRPr lang="en-US" sz="1780" dirty="0"/>
          </a:p>
        </p:txBody>
      </p:sp>
      <p:sp>
        <p:nvSpPr>
          <p:cNvPr id="14" name="Text 6"/>
          <p:cNvSpPr/>
          <p:nvPr/>
        </p:nvSpPr>
        <p:spPr>
          <a:xfrm>
            <a:off x="6647688" y="6373368"/>
            <a:ext cx="7196328" cy="585216"/>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Keywords:</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Data Transformation, System Design, Abstraction, Compiler Design, Program Correctness.</a:t>
            </a:r>
            <a:endParaRPr lang="en-US" sz="1780" dirty="0"/>
          </a:p>
        </p:txBody>
      </p:sp>
      <p:sp>
        <p:nvSpPr>
          <p:cNvPr id="15" name="Text 7"/>
          <p:cNvSpPr/>
          <p:nvPr>
            <p:custDataLst>
              <p:tags r:id="rId13"/>
            </p:custDataLst>
          </p:nvPr>
        </p:nvSpPr>
        <p:spPr>
          <a:xfrm>
            <a:off x="10552176" y="2487168"/>
            <a:ext cx="3090672" cy="301752"/>
          </a:xfrm>
          <a:prstGeom prst="rect">
            <a:avLst/>
          </a:prstGeom>
          <a:noFill/>
        </p:spPr>
        <p:txBody>
          <a:bodyPr wrap="none" lIns="0" tIns="0" rIns="0" bIns="0" rtlCol="0" anchor="ctr"/>
          <a:lstStyle/>
          <a:p>
            <a:pPr marL="0" indent="0" algn="l">
              <a:lnSpc>
                <a:spcPts val="2370"/>
              </a:lnSpc>
              <a:buNone/>
            </a:pPr>
            <a:r>
              <a:rPr lang="en-US" sz="1890" dirty="0">
                <a:solidFill>
                  <a:srgbClr val="58534A"/>
                </a:solidFill>
                <a:latin typeface="思源黑体-思源黑体-Medium" pitchFamily="34" charset="0"/>
                <a:ea typeface="思源黑体-思源黑体-Medium" pitchFamily="34" charset="-122"/>
                <a:cs typeface="思源黑体-思源黑体-Medium" pitchFamily="34" charset="-120"/>
              </a:rPr>
              <a:t>Abstraction Power</a:t>
            </a:r>
            <a:endParaRPr lang="en-US" sz="1890" dirty="0"/>
          </a:p>
        </p:txBody>
      </p:sp>
      <p:sp>
        <p:nvSpPr>
          <p:cNvPr id="16" name="Text 8"/>
          <p:cNvSpPr/>
          <p:nvPr>
            <p:custDataLst>
              <p:tags r:id="rId14"/>
            </p:custDataLst>
          </p:nvPr>
        </p:nvSpPr>
        <p:spPr>
          <a:xfrm>
            <a:off x="10552176" y="2898648"/>
            <a:ext cx="3090672" cy="868680"/>
          </a:xfrm>
          <a:prstGeom prst="rect">
            <a:avLst/>
          </a:prstGeom>
          <a:noFill/>
        </p:spPr>
        <p:txBody>
          <a:bodyPr wrap="square" lIns="0" tIns="0" rIns="0" bIns="0" rtlCol="0" anchor="ctr"/>
          <a:lstStyle/>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Enables developers to work with simpler models of complex systems.</a:t>
            </a:r>
            <a:endParaRPr lang="en-US" sz="1780" dirty="0"/>
          </a:p>
        </p:txBody>
      </p:sp>
      <p:sp>
        <p:nvSpPr>
          <p:cNvPr id="17" name="Text 9"/>
          <p:cNvSpPr/>
          <p:nvPr>
            <p:custDataLst>
              <p:tags r:id="rId15"/>
            </p:custDataLst>
          </p:nvPr>
        </p:nvSpPr>
        <p:spPr>
          <a:xfrm>
            <a:off x="10552176" y="4379976"/>
            <a:ext cx="3090672" cy="301752"/>
          </a:xfrm>
          <a:prstGeom prst="rect">
            <a:avLst/>
          </a:prstGeom>
          <a:noFill/>
        </p:spPr>
        <p:txBody>
          <a:bodyPr wrap="none" lIns="0" tIns="0" rIns="0" bIns="0" rtlCol="0" anchor="ctr"/>
          <a:lstStyle/>
          <a:p>
            <a:pPr marL="0" indent="0" algn="l">
              <a:lnSpc>
                <a:spcPts val="2370"/>
              </a:lnSpc>
              <a:buNone/>
            </a:pPr>
            <a:r>
              <a:rPr lang="en-US" sz="1890" dirty="0">
                <a:solidFill>
                  <a:srgbClr val="58534A"/>
                </a:solidFill>
                <a:latin typeface="思源黑体-思源黑体-Medium" pitchFamily="34" charset="0"/>
                <a:ea typeface="思源黑体-思源黑体-Medium" pitchFamily="34" charset="-122"/>
                <a:cs typeface="思源黑体-思源黑体-Medium" pitchFamily="34" charset="-120"/>
              </a:rPr>
              <a:t>Foundation for Algorithms</a:t>
            </a:r>
            <a:endParaRPr lang="en-US" sz="1890" dirty="0"/>
          </a:p>
        </p:txBody>
      </p:sp>
      <p:sp>
        <p:nvSpPr>
          <p:cNvPr id="18" name="Text 10"/>
          <p:cNvSpPr/>
          <p:nvPr>
            <p:custDataLst>
              <p:tags r:id="rId16"/>
            </p:custDataLst>
          </p:nvPr>
        </p:nvSpPr>
        <p:spPr>
          <a:xfrm>
            <a:off x="10552176" y="4791456"/>
            <a:ext cx="3090672" cy="1161288"/>
          </a:xfrm>
          <a:prstGeom prst="rect">
            <a:avLst/>
          </a:prstGeom>
          <a:noFill/>
        </p:spPr>
        <p:txBody>
          <a:bodyPr wrap="square" lIns="0" tIns="0" rIns="0" bIns="0" rtlCol="0" anchor="ctr"/>
          <a:lstStyle/>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Many algorithms rely on identifying and exploiting homomorphic mappings to simplify problems.</a:t>
            </a:r>
            <a:endParaRPr lang="en-US" sz="17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95528" y="7013448"/>
            <a:ext cx="13048488" cy="36576"/>
          </a:xfrm>
          <a:prstGeom prst="rect">
            <a:avLst/>
          </a:prstGeom>
        </p:spPr>
      </p:pic>
      <p:sp>
        <p:nvSpPr>
          <p:cNvPr id="5" name="Text 0"/>
          <p:cNvSpPr/>
          <p:nvPr/>
        </p:nvSpPr>
        <p:spPr>
          <a:xfrm>
            <a:off x="813816" y="1188720"/>
            <a:ext cx="7543800" cy="1426464"/>
          </a:xfrm>
          <a:prstGeom prst="rect">
            <a:avLst/>
          </a:prstGeom>
          <a:noFill/>
        </p:spPr>
        <p:txBody>
          <a:bodyPr wrap="none" lIns="0" tIns="0" rIns="0" bIns="0" rtlCol="0" anchor="ctr"/>
          <a:lstStyle/>
          <a:p>
            <a:pPr marL="0" indent="0" algn="l">
              <a:lnSpc>
                <a:spcPts val="11160"/>
              </a:lnSpc>
              <a:buNone/>
            </a:pPr>
            <a:r>
              <a:rPr lang="en-US" sz="8930" dirty="0">
                <a:solidFill>
                  <a:srgbClr val="3B3530"/>
                </a:solidFill>
                <a:latin typeface="思源黑体-思源黑体-Medium" pitchFamily="34" charset="0"/>
                <a:ea typeface="思源黑体-思源黑体-Medium" pitchFamily="34" charset="-122"/>
                <a:cs typeface="思源黑体-思源黑体-Medium" pitchFamily="34" charset="-120"/>
              </a:rPr>
              <a:t>03</a:t>
            </a:r>
            <a:endParaRPr lang="en-US" sz="8930" dirty="0"/>
          </a:p>
        </p:txBody>
      </p:sp>
      <p:sp>
        <p:nvSpPr>
          <p:cNvPr id="6" name="Text 1"/>
          <p:cNvSpPr/>
          <p:nvPr/>
        </p:nvSpPr>
        <p:spPr>
          <a:xfrm>
            <a:off x="813816" y="2834640"/>
            <a:ext cx="7543800"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3666744"/>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4261104"/>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9" name="Text 4"/>
          <p:cNvSpPr/>
          <p:nvPr/>
        </p:nvSpPr>
        <p:spPr>
          <a:xfrm>
            <a:off x="795528" y="4855464"/>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10" name="Text 5"/>
          <p:cNvSpPr/>
          <p:nvPr/>
        </p:nvSpPr>
        <p:spPr>
          <a:xfrm>
            <a:off x="795528" y="5449824"/>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11" name="Text 6"/>
          <p:cNvSpPr/>
          <p:nvPr/>
        </p:nvSpPr>
        <p:spPr>
          <a:xfrm>
            <a:off x="795528" y="6044184"/>
            <a:ext cx="13048488" cy="713232"/>
          </a:xfrm>
          <a:prstGeom prst="rect">
            <a:avLst/>
          </a:prstGeom>
          <a:noFill/>
        </p:spPr>
        <p:txBody>
          <a:bodyPr wrap="none" lIns="0" tIns="0" rIns="0" bIns="0" rtlCol="0" anchor="ctr"/>
          <a:lstStyle/>
          <a:p>
            <a:pPr marL="0" indent="0" algn="l">
              <a:lnSpc>
                <a:spcPts val="5580"/>
              </a:lnSpc>
              <a:buNone/>
            </a:pPr>
            <a:r>
              <a:rPr lang="en-US" sz="4460" dirty="0">
                <a:solidFill>
                  <a:srgbClr val="3B3530"/>
                </a:solidFill>
                <a:latin typeface="思源黑体-思源黑体-Medium" pitchFamily="34" charset="0"/>
                <a:ea typeface="思源黑体-思源黑体-Medium" pitchFamily="34" charset="-122"/>
                <a:cs typeface="思源黑体-思源黑体-Medium" pitchFamily="34" charset="-120"/>
              </a:rPr>
              <a:t>Lattices in Cryptography and Security</a:t>
            </a:r>
            <a:endParaRPr lang="en-US" sz="4460" dirty="0"/>
          </a:p>
        </p:txBody>
      </p:sp>
      <p:sp>
        <p:nvSpPr>
          <p:cNvPr id="12" name="Text 7"/>
          <p:cNvSpPr/>
          <p:nvPr/>
        </p:nvSpPr>
        <p:spPr>
          <a:xfrm>
            <a:off x="9025128" y="1188720"/>
            <a:ext cx="4800600" cy="347472"/>
          </a:xfrm>
          <a:prstGeom prst="rect">
            <a:avLst/>
          </a:prstGeom>
          <a:noFill/>
        </p:spPr>
        <p:txBody>
          <a:bodyPr wrap="none" lIns="0" tIns="0" rIns="0" bIns="0" rtlCol="0" anchor="ctr"/>
          <a:lstStyle/>
          <a:p>
            <a:pPr marL="0" indent="0" algn="l">
              <a:lnSpc>
                <a:spcPts val="2670"/>
              </a:lnSpc>
              <a:buNone/>
            </a:pPr>
            <a:endParaRPr lang="en-US" sz="178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987552"/>
            <a:ext cx="13048488" cy="576072"/>
          </a:xfrm>
          <a:prstGeom prst="rect">
            <a:avLst/>
          </a:prstGeom>
          <a:noFill/>
        </p:spPr>
        <p:txBody>
          <a:bodyPr wrap="none" lIns="0" tIns="0" rIns="0" bIns="0" rtlCol="0" anchor="ctr"/>
          <a:lstStyle/>
          <a:p>
            <a:pPr marL="0" indent="0" algn="l">
              <a:lnSpc>
                <a:spcPts val="4460"/>
              </a:lnSpc>
              <a:buNone/>
            </a:pPr>
            <a:r>
              <a:rPr lang="en-US" sz="3570" dirty="0">
                <a:solidFill>
                  <a:srgbClr val="3B3530"/>
                </a:solidFill>
                <a:latin typeface="思源黑体-思源黑体-Medium" pitchFamily="34" charset="0"/>
                <a:ea typeface="思源黑体-思源黑体-Medium" pitchFamily="34" charset="-122"/>
                <a:cs typeface="思源黑体-思源黑体-Medium" pitchFamily="34" charset="-120"/>
              </a:rPr>
              <a:t>Introduction to Lattices</a:t>
            </a:r>
            <a:endParaRPr lang="en-US" sz="3570" dirty="0"/>
          </a:p>
        </p:txBody>
      </p:sp>
      <p:sp>
        <p:nvSpPr>
          <p:cNvPr id="5" name="Text 1"/>
          <p:cNvSpPr/>
          <p:nvPr/>
        </p:nvSpPr>
        <p:spPr>
          <a:xfrm>
            <a:off x="795528" y="1810512"/>
            <a:ext cx="13048488" cy="1700784"/>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What are Lattices?</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In mathematics, a lattice (specifically a mathematical lattice or point lattice) is a regular, repeating arrangement of points in an N-dimensional space.</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Imagine a grid of points that extends infinitely in all directions. These points are generated by integer linear combinations of a set of basis vectors.</a:t>
            </a:r>
            <a:endParaRPr lang="en-US" sz="1780" dirty="0"/>
          </a:p>
        </p:txBody>
      </p:sp>
      <p:sp>
        <p:nvSpPr>
          <p:cNvPr id="6" name="Text 2"/>
          <p:cNvSpPr/>
          <p:nvPr/>
        </p:nvSpPr>
        <p:spPr>
          <a:xfrm>
            <a:off x="795528" y="3767328"/>
            <a:ext cx="13048488" cy="1024128"/>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Simple Analogy:</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Think of a perfectly tiled floor. Each intersection of grout lines is a "lattice point." If you take a step, you land on another lattice point. You can't land just anywhere; you're restricted to this grid.</a:t>
            </a:r>
            <a:endParaRPr lang="en-US" sz="1780" dirty="0"/>
          </a:p>
        </p:txBody>
      </p:sp>
      <p:sp>
        <p:nvSpPr>
          <p:cNvPr id="7" name="Text 3"/>
          <p:cNvSpPr/>
          <p:nvPr/>
        </p:nvSpPr>
        <p:spPr>
          <a:xfrm>
            <a:off x="795528" y="5038344"/>
            <a:ext cx="13048488" cy="685800"/>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Key Idea: Structured arrangement of points with inherent mathematical properties, particularly useful for "hard problems" in cryptography.</a:t>
            </a:r>
            <a:endParaRPr lang="en-US" sz="1780" dirty="0"/>
          </a:p>
        </p:txBody>
      </p:sp>
      <p:sp>
        <p:nvSpPr>
          <p:cNvPr id="8" name="Text 4"/>
          <p:cNvSpPr/>
          <p:nvPr/>
        </p:nvSpPr>
        <p:spPr>
          <a:xfrm>
            <a:off x="795528" y="5980176"/>
            <a:ext cx="13048488" cy="1024128"/>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Visualizing a 2D Lattice:</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Imagine two non-parallel vectors, v1 and v2. A lattice generated by v1 and v2 consists of all points av1 + bv2 where a and b are any integers (..., -2, -1, 0, 1, 2, ...).</a:t>
            </a:r>
            <a:endParaRPr lang="en-US" sz="178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635"/>
            <a:ext cx="14630400" cy="82302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86384" y="2670048"/>
            <a:ext cx="6464808" cy="3355848"/>
          </a:xfrm>
          <a:prstGeom prst="rect">
            <a:avLst/>
          </a:prstGeom>
        </p:spPr>
      </p:pic>
      <p:pic>
        <p:nvPicPr>
          <p:cNvPr id="5" name="Image 3" descr="preencoded.png"/>
          <p:cNvPicPr>
            <a:picLocks noChangeAspect="1"/>
          </p:cNvPicPr>
          <p:nvPr/>
        </p:nvPicPr>
        <p:blipFill>
          <a:blip r:embed="rId3"/>
          <a:stretch>
            <a:fillRect/>
          </a:stretch>
        </p:blipFill>
        <p:spPr>
          <a:xfrm>
            <a:off x="7397496" y="2670048"/>
            <a:ext cx="6464808" cy="3355848"/>
          </a:xfrm>
          <a:prstGeom prst="rect">
            <a:avLst/>
          </a:prstGeom>
        </p:spPr>
      </p:pic>
      <p:pic>
        <p:nvPicPr>
          <p:cNvPr id="6" name="Image 4" descr="preencoded.png"/>
          <p:cNvPicPr>
            <a:picLocks noChangeAspect="1"/>
          </p:cNvPicPr>
          <p:nvPr/>
        </p:nvPicPr>
        <p:blipFill>
          <a:blip r:embed="rId4"/>
          <a:stretch>
            <a:fillRect/>
          </a:stretch>
        </p:blipFill>
        <p:spPr>
          <a:xfrm>
            <a:off x="813816" y="3227832"/>
            <a:ext cx="6409944" cy="2770632"/>
          </a:xfrm>
          <a:prstGeom prst="rect">
            <a:avLst/>
          </a:prstGeom>
        </p:spPr>
      </p:pic>
      <p:pic>
        <p:nvPicPr>
          <p:cNvPr id="7" name="Image 5" descr="preencoded.png"/>
          <p:cNvPicPr>
            <a:picLocks noChangeAspect="1"/>
          </p:cNvPicPr>
          <p:nvPr/>
        </p:nvPicPr>
        <p:blipFill>
          <a:blip r:embed="rId4"/>
          <a:stretch>
            <a:fillRect/>
          </a:stretch>
        </p:blipFill>
        <p:spPr>
          <a:xfrm>
            <a:off x="7424928" y="3227832"/>
            <a:ext cx="6409944" cy="2770632"/>
          </a:xfrm>
          <a:prstGeom prst="rect">
            <a:avLst/>
          </a:prstGeom>
        </p:spPr>
      </p:pic>
      <p:pic>
        <p:nvPicPr>
          <p:cNvPr id="8" name="Image 6" descr="preencoded.png"/>
          <p:cNvPicPr>
            <a:picLocks noChangeAspect="1"/>
          </p:cNvPicPr>
          <p:nvPr/>
        </p:nvPicPr>
        <p:blipFill>
          <a:blip r:embed="rId5"/>
          <a:stretch>
            <a:fillRect/>
          </a:stretch>
        </p:blipFill>
        <p:spPr>
          <a:xfrm>
            <a:off x="786384" y="2660904"/>
            <a:ext cx="6455664" cy="576072"/>
          </a:xfrm>
          <a:prstGeom prst="rect">
            <a:avLst/>
          </a:prstGeom>
        </p:spPr>
      </p:pic>
      <p:pic>
        <p:nvPicPr>
          <p:cNvPr id="9" name="Image 7" descr="preencoded.png"/>
          <p:cNvPicPr>
            <a:picLocks noChangeAspect="1"/>
          </p:cNvPicPr>
          <p:nvPr/>
        </p:nvPicPr>
        <p:blipFill>
          <a:blip r:embed="rId5"/>
          <a:stretch>
            <a:fillRect/>
          </a:stretch>
        </p:blipFill>
        <p:spPr>
          <a:xfrm>
            <a:off x="7397496" y="2660904"/>
            <a:ext cx="6455664" cy="576072"/>
          </a:xfrm>
          <a:prstGeom prst="rect">
            <a:avLst/>
          </a:prstGeom>
        </p:spPr>
      </p:pic>
      <p:sp>
        <p:nvSpPr>
          <p:cNvPr id="10" name="Text 0"/>
          <p:cNvSpPr/>
          <p:nvPr/>
        </p:nvSpPr>
        <p:spPr>
          <a:xfrm>
            <a:off x="795528" y="1005840"/>
            <a:ext cx="13048488" cy="457200"/>
          </a:xfrm>
          <a:prstGeom prst="rect">
            <a:avLst/>
          </a:prstGeom>
          <a:noFill/>
        </p:spPr>
        <p:txBody>
          <a:bodyPr wrap="none" lIns="0" tIns="0" rIns="0" bIns="0" rtlCol="0" anchor="ctr"/>
          <a:lstStyle/>
          <a:p>
            <a:pPr marL="0" indent="0" algn="l">
              <a:lnSpc>
                <a:spcPts val="3570"/>
              </a:lnSpc>
              <a:buNone/>
            </a:pPr>
            <a:r>
              <a:rPr lang="en-US" sz="2850" dirty="0">
                <a:solidFill>
                  <a:srgbClr val="3B3530"/>
                </a:solidFill>
                <a:latin typeface="思源黑体-思源黑体-Medium" pitchFamily="34" charset="0"/>
                <a:ea typeface="思源黑体-思源黑体-Medium" pitchFamily="34" charset="-122"/>
                <a:cs typeface="思源黑体-思源黑体-Medium" pitchFamily="34" charset="-120"/>
              </a:rPr>
              <a:t>The Hard Problems of Lattices</a:t>
            </a:r>
            <a:endParaRPr lang="en-US" sz="2850" dirty="0"/>
          </a:p>
        </p:txBody>
      </p:sp>
      <p:sp>
        <p:nvSpPr>
          <p:cNvPr id="11" name="Text 1"/>
          <p:cNvSpPr/>
          <p:nvPr/>
        </p:nvSpPr>
        <p:spPr>
          <a:xfrm>
            <a:off x="795528" y="1664208"/>
            <a:ext cx="13048488" cy="822960"/>
          </a:xfrm>
          <a:prstGeom prst="rect">
            <a:avLst/>
          </a:prstGeom>
          <a:noFill/>
        </p:spPr>
        <p:txBody>
          <a:bodyPr wrap="square" lIns="0" tIns="0" rIns="0" bIns="0" rtlCol="0" anchor="ctr"/>
          <a:lstStyle/>
          <a:p>
            <a:pPr marL="0" indent="0" algn="l">
              <a:lnSpc>
                <a:spcPts val="214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Foundation of Lattice Cryptography:</a:t>
            </a:r>
            <a:endParaRPr lang="en-US" sz="1780" dirty="0"/>
          </a:p>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Lattice-based cryptography relies on certain problems related to lattices that are very easy to state but extremely difficult to solve, even for powerful computers. These are known as "hard problems"</a:t>
            </a:r>
            <a:endParaRPr lang="en-US" sz="1780" dirty="0"/>
          </a:p>
        </p:txBody>
      </p:sp>
      <p:sp>
        <p:nvSpPr>
          <p:cNvPr id="12" name="Text 2"/>
          <p:cNvSpPr/>
          <p:nvPr/>
        </p:nvSpPr>
        <p:spPr>
          <a:xfrm>
            <a:off x="996696" y="3401568"/>
            <a:ext cx="6044184" cy="283464"/>
          </a:xfrm>
          <a:prstGeom prst="rect">
            <a:avLst/>
          </a:prstGeom>
          <a:noFill/>
        </p:spPr>
        <p:txBody>
          <a:bodyPr wrap="none" lIns="0" tIns="0" rIns="0" bIns="0" rtlCol="0" anchor="ctr"/>
          <a:lstStyle/>
          <a:p>
            <a:pPr marL="0" indent="0" algn="l">
              <a:lnSpc>
                <a:spcPts val="2230"/>
              </a:lnSpc>
              <a:buNone/>
            </a:pPr>
            <a:r>
              <a:rPr lang="en-US" sz="1780" dirty="0">
                <a:solidFill>
                  <a:srgbClr val="58534A"/>
                </a:solidFill>
                <a:latin typeface="思源黑体-思源黑体-Medium" pitchFamily="34" charset="0"/>
                <a:ea typeface="思源黑体-思源黑体-Medium" pitchFamily="34" charset="-122"/>
                <a:cs typeface="思源黑体-思源黑体-Medium" pitchFamily="34" charset="-120"/>
              </a:rPr>
              <a:t>Shortest Vector Problem (SVP)</a:t>
            </a:r>
            <a:endParaRPr lang="en-US" sz="1780" dirty="0"/>
          </a:p>
        </p:txBody>
      </p:sp>
      <p:sp>
        <p:nvSpPr>
          <p:cNvPr id="14" name="Text 4"/>
          <p:cNvSpPr/>
          <p:nvPr/>
        </p:nvSpPr>
        <p:spPr>
          <a:xfrm>
            <a:off x="996696" y="3931666"/>
            <a:ext cx="6044184" cy="548640"/>
          </a:xfrm>
          <a:prstGeom prst="rect">
            <a:avLst/>
          </a:prstGeom>
          <a:noFill/>
        </p:spPr>
        <p:txBody>
          <a:bodyPr wrap="square" lIns="0" tIns="0" rIns="0" bIns="0" rtlCol="0" anchor="ctr"/>
          <a:lstStyle/>
          <a:p>
            <a:pPr marL="0" indent="0" algn="l">
              <a:lnSpc>
                <a:spcPts val="2140"/>
              </a:lnSpc>
              <a:buNone/>
            </a:pPr>
            <a:r>
              <a:rPr lang="en-US" sz="1420" dirty="0">
                <a:solidFill>
                  <a:srgbClr val="58534A"/>
                </a:solidFill>
                <a:latin typeface="思源黑体-思源黑体-Regular" pitchFamily="34" charset="0"/>
                <a:ea typeface="思源黑体-思源黑体-Regular" pitchFamily="34" charset="-122"/>
                <a:cs typeface="思源黑体-思源黑体-Regular" pitchFamily="34" charset="-120"/>
              </a:rPr>
              <a:t>   Problem: Given a lattice, find the shortest non-zero vector (the point closest to the origin, besides the origin itself).</a:t>
            </a:r>
            <a:endParaRPr lang="en-US" sz="1420" dirty="0"/>
          </a:p>
        </p:txBody>
      </p:sp>
      <p:sp>
        <p:nvSpPr>
          <p:cNvPr id="15" name="Text 5"/>
          <p:cNvSpPr/>
          <p:nvPr/>
        </p:nvSpPr>
        <p:spPr>
          <a:xfrm>
            <a:off x="3941064" y="2761488"/>
            <a:ext cx="155448" cy="393192"/>
          </a:xfrm>
          <a:prstGeom prst="rect">
            <a:avLst/>
          </a:prstGeom>
          <a:noFill/>
        </p:spPr>
        <p:txBody>
          <a:bodyPr wrap="none" lIns="0" tIns="0" rIns="0" bIns="0" rtlCol="0" anchor="ctr"/>
          <a:lstStyle/>
          <a:p>
            <a:pPr marL="0" indent="0" algn="l">
              <a:lnSpc>
                <a:spcPts val="2570"/>
              </a:lnSpc>
              <a:buNone/>
            </a:pPr>
            <a:r>
              <a:rPr lang="en-US" sz="2140" dirty="0">
                <a:solidFill>
                  <a:srgbClr val="030303"/>
                </a:solidFill>
                <a:latin typeface="思源黑体-思源黑体-Regular" pitchFamily="34" charset="0"/>
                <a:ea typeface="思源黑体-思源黑体-Regular" pitchFamily="34" charset="-122"/>
                <a:cs typeface="思源黑体-思源黑体-Regular" pitchFamily="34" charset="-120"/>
              </a:rPr>
              <a:t>1</a:t>
            </a:r>
            <a:endParaRPr lang="en-US" sz="2140" dirty="0"/>
          </a:p>
        </p:txBody>
      </p:sp>
      <p:sp>
        <p:nvSpPr>
          <p:cNvPr id="16" name="Text 6"/>
          <p:cNvSpPr/>
          <p:nvPr/>
        </p:nvSpPr>
        <p:spPr>
          <a:xfrm>
            <a:off x="996696" y="4797044"/>
            <a:ext cx="6044184" cy="822960"/>
          </a:xfrm>
          <a:prstGeom prst="rect">
            <a:avLst/>
          </a:prstGeom>
          <a:noFill/>
        </p:spPr>
        <p:txBody>
          <a:bodyPr wrap="square" lIns="0" tIns="0" rIns="0" bIns="0" rtlCol="0" anchor="ctr"/>
          <a:lstStyle/>
          <a:p>
            <a:pPr marL="0" indent="0" algn="l">
              <a:lnSpc>
                <a:spcPts val="2140"/>
              </a:lnSpc>
              <a:buNone/>
            </a:pPr>
            <a:r>
              <a:rPr lang="en-US" sz="1420" dirty="0">
                <a:solidFill>
                  <a:srgbClr val="58534A"/>
                </a:solidFill>
                <a:latin typeface="思源黑体-思源黑体-Regular" pitchFamily="34" charset="0"/>
                <a:ea typeface="思源黑体-思源黑体-Regular" pitchFamily="34" charset="-122"/>
                <a:cs typeface="思源黑体-思源黑体-Regular" pitchFamily="34" charset="-120"/>
              </a:rPr>
              <a:t>   Difficulty: NP-hard. This means as the dimension (N) of the lattice grows, the time to find the shortest vector grows exponentially. No efficient algorithm is known.</a:t>
            </a:r>
            <a:endParaRPr lang="en-US" sz="1420" dirty="0"/>
          </a:p>
        </p:txBody>
      </p:sp>
      <p:sp>
        <p:nvSpPr>
          <p:cNvPr id="17" name="Text 7"/>
          <p:cNvSpPr/>
          <p:nvPr/>
        </p:nvSpPr>
        <p:spPr>
          <a:xfrm>
            <a:off x="795528" y="6208776"/>
            <a:ext cx="13048488" cy="822960"/>
          </a:xfrm>
          <a:prstGeom prst="rect">
            <a:avLst/>
          </a:prstGeom>
          <a:noFill/>
        </p:spPr>
        <p:txBody>
          <a:bodyPr wrap="square" lIns="0" tIns="0" rIns="0" bIns="0" rtlCol="0" anchor="ctr"/>
          <a:lstStyle/>
          <a:p>
            <a:pPr marL="0" indent="0" algn="l">
              <a:lnSpc>
                <a:spcPts val="214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Why are these problems "hard"?</a:t>
            </a:r>
            <a:endParaRPr lang="en-US" sz="1780" dirty="0"/>
          </a:p>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In high-dimensional spaces (many dimensions, N=100s or 1000s), there are too many possible vectors to check. The "closeness" or "shortestness" becomes incredibly hard to pinpoint.</a:t>
            </a:r>
            <a:endParaRPr lang="en-US" sz="1780" dirty="0"/>
          </a:p>
        </p:txBody>
      </p:sp>
      <p:sp>
        <p:nvSpPr>
          <p:cNvPr id="18" name="Text 8"/>
          <p:cNvSpPr/>
          <p:nvPr/>
        </p:nvSpPr>
        <p:spPr>
          <a:xfrm>
            <a:off x="7607808" y="3401568"/>
            <a:ext cx="6044184" cy="283464"/>
          </a:xfrm>
          <a:prstGeom prst="rect">
            <a:avLst/>
          </a:prstGeom>
          <a:noFill/>
        </p:spPr>
        <p:txBody>
          <a:bodyPr wrap="none" lIns="0" tIns="0" rIns="0" bIns="0" rtlCol="0" anchor="ctr"/>
          <a:lstStyle/>
          <a:p>
            <a:pPr marL="0" indent="0" algn="l">
              <a:lnSpc>
                <a:spcPts val="2230"/>
              </a:lnSpc>
              <a:buNone/>
            </a:pPr>
            <a:r>
              <a:rPr lang="en-US" sz="1780" dirty="0">
                <a:solidFill>
                  <a:srgbClr val="58534A"/>
                </a:solidFill>
                <a:latin typeface="思源黑体-思源黑体-Medium" pitchFamily="34" charset="0"/>
                <a:ea typeface="思源黑体-思源黑体-Medium" pitchFamily="34" charset="-122"/>
                <a:cs typeface="思源黑体-思源黑体-Medium" pitchFamily="34" charset="-120"/>
              </a:rPr>
              <a:t>Closest Vector Problem (CVP)</a:t>
            </a:r>
            <a:endParaRPr lang="en-US" sz="1780" dirty="0"/>
          </a:p>
        </p:txBody>
      </p:sp>
      <p:sp>
        <p:nvSpPr>
          <p:cNvPr id="20" name="Text 10"/>
          <p:cNvSpPr/>
          <p:nvPr/>
        </p:nvSpPr>
        <p:spPr>
          <a:xfrm>
            <a:off x="7607808" y="3931666"/>
            <a:ext cx="6044184" cy="548640"/>
          </a:xfrm>
          <a:prstGeom prst="rect">
            <a:avLst/>
          </a:prstGeom>
          <a:noFill/>
        </p:spPr>
        <p:txBody>
          <a:bodyPr wrap="square" lIns="0" tIns="0" rIns="0" bIns="0" rtlCol="0" anchor="ctr"/>
          <a:lstStyle/>
          <a:p>
            <a:pPr marL="0" indent="0" algn="l">
              <a:lnSpc>
                <a:spcPts val="2140"/>
              </a:lnSpc>
              <a:buNone/>
            </a:pPr>
            <a:r>
              <a:rPr lang="en-US" sz="1420" dirty="0">
                <a:solidFill>
                  <a:srgbClr val="58534A"/>
                </a:solidFill>
                <a:latin typeface="思源黑体-思源黑体-Regular" pitchFamily="34" charset="0"/>
                <a:ea typeface="思源黑体-思源黑体-Regular" pitchFamily="34" charset="-122"/>
                <a:cs typeface="思源黑体-思源黑体-Regular" pitchFamily="34" charset="-120"/>
              </a:rPr>
              <a:t>   Problem: Given a lattice and a random point not in the lattice, find the lattice point closest to that random point.\</a:t>
            </a:r>
            <a:endParaRPr lang="en-US" sz="1420" dirty="0"/>
          </a:p>
        </p:txBody>
      </p:sp>
      <p:sp>
        <p:nvSpPr>
          <p:cNvPr id="21" name="Text 11"/>
          <p:cNvSpPr/>
          <p:nvPr/>
        </p:nvSpPr>
        <p:spPr>
          <a:xfrm>
            <a:off x="7607808" y="4810379"/>
            <a:ext cx="6044184" cy="274320"/>
          </a:xfrm>
          <a:prstGeom prst="rect">
            <a:avLst/>
          </a:prstGeom>
          <a:noFill/>
        </p:spPr>
        <p:txBody>
          <a:bodyPr wrap="none" lIns="0" tIns="0" rIns="0" bIns="0" rtlCol="0" anchor="ctr"/>
          <a:lstStyle/>
          <a:p>
            <a:pPr marL="0" indent="0" algn="l">
              <a:lnSpc>
                <a:spcPts val="2140"/>
              </a:lnSpc>
              <a:buNone/>
            </a:pPr>
            <a:r>
              <a:rPr lang="en-US" sz="1420" dirty="0">
                <a:solidFill>
                  <a:srgbClr val="58534A"/>
                </a:solidFill>
                <a:latin typeface="思源黑体-思源黑体-Regular" pitchFamily="34" charset="0"/>
                <a:ea typeface="思源黑体-思源黑体-Regular" pitchFamily="34" charset="-122"/>
                <a:cs typeface="思源黑体-思源黑体-Regular" pitchFamily="34" charset="-120"/>
              </a:rPr>
              <a:t>   Difficulty: Also NP-hard. Even harder than SVP in the </a:t>
            </a:r>
            <a:endParaRPr lang="en-US" sz="1420" dirty="0">
              <a:solidFill>
                <a:srgbClr val="58534A"/>
              </a:solidFill>
              <a:latin typeface="思源黑体-思源黑体-Regular" pitchFamily="34" charset="0"/>
              <a:ea typeface="思源黑体-思源黑体-Regular" pitchFamily="34" charset="-122"/>
              <a:cs typeface="思源黑体-思源黑体-Regular" pitchFamily="34" charset="-120"/>
            </a:endParaRPr>
          </a:p>
          <a:p>
            <a:pPr marL="0" indent="0" algn="l">
              <a:lnSpc>
                <a:spcPts val="2140"/>
              </a:lnSpc>
              <a:buNone/>
            </a:pPr>
            <a:r>
              <a:rPr lang="en-US" sz="1420" dirty="0">
                <a:solidFill>
                  <a:srgbClr val="58534A"/>
                </a:solidFill>
                <a:latin typeface="思源黑体-思源黑体-Regular" pitchFamily="34" charset="0"/>
                <a:ea typeface="思源黑体-思源黑体-Regular" pitchFamily="34" charset="-122"/>
                <a:cs typeface="思源黑体-思源黑体-Regular" pitchFamily="34" charset="-120"/>
              </a:rPr>
              <a:t>general case.</a:t>
            </a:r>
            <a:endParaRPr lang="en-US" sz="1420" dirty="0"/>
          </a:p>
        </p:txBody>
      </p:sp>
      <p:sp>
        <p:nvSpPr>
          <p:cNvPr id="22" name="Text 12"/>
          <p:cNvSpPr/>
          <p:nvPr/>
        </p:nvSpPr>
        <p:spPr>
          <a:xfrm>
            <a:off x="10552176" y="2761488"/>
            <a:ext cx="155448" cy="393192"/>
          </a:xfrm>
          <a:prstGeom prst="rect">
            <a:avLst/>
          </a:prstGeom>
          <a:noFill/>
        </p:spPr>
        <p:txBody>
          <a:bodyPr wrap="none" lIns="0" tIns="0" rIns="0" bIns="0" rtlCol="0" anchor="ctr"/>
          <a:lstStyle/>
          <a:p>
            <a:pPr marL="0" indent="0" algn="l">
              <a:lnSpc>
                <a:spcPts val="2570"/>
              </a:lnSpc>
              <a:buNone/>
            </a:pPr>
            <a:r>
              <a:rPr lang="en-US" sz="2140" dirty="0">
                <a:solidFill>
                  <a:srgbClr val="030303"/>
                </a:solidFill>
                <a:latin typeface="思源黑体-思源黑体-Regular" pitchFamily="34" charset="0"/>
                <a:ea typeface="思源黑体-思源黑体-Regular" pitchFamily="34" charset="-122"/>
                <a:cs typeface="思源黑体-思源黑体-Regular" pitchFamily="34" charset="-120"/>
              </a:rPr>
              <a:t>2</a:t>
            </a:r>
            <a:endParaRPr lang="en-US" sz="214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2743200"/>
            <a:ext cx="13048488" cy="978408"/>
          </a:xfrm>
          <a:prstGeom prst="rect">
            <a:avLst/>
          </a:prstGeom>
          <a:noFill/>
        </p:spPr>
        <p:txBody>
          <a:bodyPr wrap="none" lIns="0" tIns="0" rIns="0" bIns="0" rtlCol="0" anchor="ctr"/>
          <a:lstStyle/>
          <a:p>
            <a:pPr marL="0" indent="0" algn="l">
              <a:lnSpc>
                <a:spcPts val="7700"/>
              </a:lnSpc>
              <a:buNone/>
            </a:pPr>
            <a:r>
              <a:rPr lang="en-US" sz="6160" dirty="0">
                <a:solidFill>
                  <a:srgbClr val="3B3530"/>
                </a:solidFill>
                <a:latin typeface="思源黑体-思源黑体-Medium" pitchFamily="34" charset="0"/>
                <a:ea typeface="思源黑体-思源黑体-Medium" pitchFamily="34" charset="-122"/>
                <a:cs typeface="思源黑体-思源黑体-Medium" pitchFamily="34" charset="-120"/>
              </a:rPr>
              <a:t>CONTENTS</a:t>
            </a:r>
            <a:endParaRPr lang="en-US" sz="6160" dirty="0"/>
          </a:p>
        </p:txBody>
      </p:sp>
      <p:sp>
        <p:nvSpPr>
          <p:cNvPr id="5" name="Text 1"/>
          <p:cNvSpPr/>
          <p:nvPr/>
        </p:nvSpPr>
        <p:spPr>
          <a:xfrm>
            <a:off x="1024128" y="4206240"/>
            <a:ext cx="3749040" cy="1069848"/>
          </a:xfrm>
          <a:prstGeom prst="rect">
            <a:avLst/>
          </a:prstGeom>
          <a:noFill/>
        </p:spPr>
        <p:txBody>
          <a:bodyPr wrap="square" lIns="0" tIns="0" rIns="0" bIns="0" rtlCol="0" anchor="ctr"/>
          <a:lstStyle/>
          <a:p>
            <a:pPr marL="0" indent="0" algn="l">
              <a:lnSpc>
                <a:spcPts val="2790"/>
              </a:lnSpc>
              <a:buNone/>
            </a:pPr>
            <a:r>
              <a:rPr lang="en-US" sz="2230" b="1" dirty="0">
                <a:solidFill>
                  <a:srgbClr val="58534A"/>
                </a:solidFill>
                <a:latin typeface="思源黑体-思源黑体-Medium" pitchFamily="34" charset="0"/>
                <a:ea typeface="思源黑体-思源黑体-Medium" pitchFamily="34" charset="-122"/>
                <a:cs typeface="思源黑体-思源黑体-Medium" pitchFamily="34" charset="-120"/>
              </a:rPr>
              <a:t>1. Eulerian Circuits in Power Grid and Utility Mapping</a:t>
            </a:r>
            <a:endParaRPr lang="en-US" sz="2230" b="1" dirty="0"/>
          </a:p>
        </p:txBody>
      </p:sp>
      <p:sp>
        <p:nvSpPr>
          <p:cNvPr id="6" name="Text 2"/>
          <p:cNvSpPr/>
          <p:nvPr/>
        </p:nvSpPr>
        <p:spPr>
          <a:xfrm>
            <a:off x="5449824" y="4206240"/>
            <a:ext cx="3749040" cy="1069848"/>
          </a:xfrm>
          <a:prstGeom prst="rect">
            <a:avLst/>
          </a:prstGeom>
          <a:noFill/>
        </p:spPr>
        <p:txBody>
          <a:bodyPr wrap="square" lIns="0" tIns="0" rIns="0" bIns="0" rtlCol="0" anchor="ctr"/>
          <a:lstStyle/>
          <a:p>
            <a:pPr marL="0" indent="0" algn="l">
              <a:lnSpc>
                <a:spcPts val="2790"/>
              </a:lnSpc>
              <a:buNone/>
            </a:pPr>
            <a:r>
              <a:rPr lang="en-US" sz="2230" b="1" dirty="0">
                <a:solidFill>
                  <a:srgbClr val="58534A"/>
                </a:solidFill>
                <a:latin typeface="思源黑体-思源黑体-Medium" pitchFamily="34" charset="0"/>
                <a:ea typeface="思源黑体-思源黑体-Medium" pitchFamily="34" charset="-122"/>
                <a:cs typeface="思源黑体-思源黑体-Medium" pitchFamily="34" charset="-120"/>
              </a:rPr>
              <a:t>2. Homomorphisms in Software and Data Structures</a:t>
            </a:r>
            <a:endParaRPr lang="en-US" sz="2230" b="1" dirty="0"/>
          </a:p>
        </p:txBody>
      </p:sp>
      <p:sp>
        <p:nvSpPr>
          <p:cNvPr id="7" name="Text 3"/>
          <p:cNvSpPr/>
          <p:nvPr/>
        </p:nvSpPr>
        <p:spPr>
          <a:xfrm>
            <a:off x="9875520" y="4206240"/>
            <a:ext cx="3749040" cy="713232"/>
          </a:xfrm>
          <a:prstGeom prst="rect">
            <a:avLst/>
          </a:prstGeom>
          <a:noFill/>
        </p:spPr>
        <p:txBody>
          <a:bodyPr wrap="square" lIns="0" tIns="0" rIns="0" bIns="0" rtlCol="0" anchor="ctr"/>
          <a:lstStyle/>
          <a:p>
            <a:pPr marL="0" indent="0" algn="l">
              <a:lnSpc>
                <a:spcPts val="2790"/>
              </a:lnSpc>
              <a:buNone/>
            </a:pPr>
            <a:r>
              <a:rPr lang="en-US" sz="2230" b="1" dirty="0">
                <a:solidFill>
                  <a:srgbClr val="58534A"/>
                </a:solidFill>
                <a:latin typeface="思源黑体-思源黑体-Medium" pitchFamily="34" charset="0"/>
                <a:ea typeface="思源黑体-思源黑体-Medium" pitchFamily="34" charset="-122"/>
                <a:cs typeface="思源黑体-思源黑体-Medium" pitchFamily="34" charset="-120"/>
              </a:rPr>
              <a:t>3. Lattices in Cryptography and Security</a:t>
            </a:r>
            <a:endParaRPr lang="en-US" sz="223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1453896"/>
            <a:ext cx="13048488" cy="576072"/>
          </a:xfrm>
          <a:prstGeom prst="rect">
            <a:avLst/>
          </a:prstGeom>
          <a:noFill/>
        </p:spPr>
        <p:txBody>
          <a:bodyPr wrap="none" lIns="0" tIns="0" rIns="0" bIns="0" rtlCol="0" anchor="ctr"/>
          <a:lstStyle/>
          <a:p>
            <a:pPr marL="0" indent="0" algn="l">
              <a:lnSpc>
                <a:spcPts val="4460"/>
              </a:lnSpc>
              <a:buNone/>
            </a:pPr>
            <a:r>
              <a:rPr lang="en-US" sz="3570" dirty="0">
                <a:solidFill>
                  <a:srgbClr val="3B3530"/>
                </a:solidFill>
                <a:latin typeface="思源黑体-思源黑体-Medium" pitchFamily="34" charset="0"/>
                <a:ea typeface="思源黑体-思源黑体-Medium" pitchFamily="34" charset="-122"/>
                <a:cs typeface="思源黑体-思源黑体-Medium" pitchFamily="34" charset="-120"/>
              </a:rPr>
              <a:t>Learning With Errors (LWE)</a:t>
            </a:r>
            <a:endParaRPr lang="en-US" sz="3570" dirty="0"/>
          </a:p>
        </p:txBody>
      </p:sp>
      <p:sp>
        <p:nvSpPr>
          <p:cNvPr id="5" name="Text 1"/>
          <p:cNvSpPr/>
          <p:nvPr/>
        </p:nvSpPr>
        <p:spPr>
          <a:xfrm>
            <a:off x="795528" y="2276856"/>
            <a:ext cx="13048488" cy="1362456"/>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LWE Problem:</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The Learning With Errors (LWE) problem is a fundamental assumption in many lattice-based cryptosystems.</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Concept: Imagine a simple linear equation Ax = b. LWE adds "noise" (errors) to this equation: Ax + e = b, where e is a small random error vector.</a:t>
            </a:r>
            <a:endParaRPr lang="en-US" sz="1780" dirty="0"/>
          </a:p>
        </p:txBody>
      </p:sp>
      <p:sp>
        <p:nvSpPr>
          <p:cNvPr id="6" name="Text 2"/>
          <p:cNvSpPr/>
          <p:nvPr/>
        </p:nvSpPr>
        <p:spPr>
          <a:xfrm>
            <a:off x="795528" y="3895344"/>
            <a:ext cx="13048488" cy="1024128"/>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Problem:</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Given many such noisy equations (A and b), the goal is to find the original secret x.</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Hardness: This problem is believed to be very hard to solve. Its difficulty is reducible to the difficulty of SVP and CVP in certain lattices. This means if you could solve LWE efficiently, you could solve SVP and CVP efficiently.</a:t>
            </a:r>
            <a:endParaRPr lang="en-US" sz="1780" dirty="0"/>
          </a:p>
        </p:txBody>
      </p:sp>
      <p:sp>
        <p:nvSpPr>
          <p:cNvPr id="7" name="Text 3"/>
          <p:cNvSpPr/>
          <p:nvPr/>
        </p:nvSpPr>
        <p:spPr>
          <a:xfrm>
            <a:off x="795528" y="5166360"/>
            <a:ext cx="13048488" cy="1362456"/>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Why LWE is Important:</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It's a versatile problem that can be used to build various cryptographic primitives.</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Its security relies on the hardness of lattice problems, which are conjectured to be resistant to quantum computer attacks.</a:t>
            </a:r>
            <a:endParaRPr lang="en-US" sz="178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p:nvPr/>
        </p:nvPicPr>
        <p:blipFill>
          <a:blip r:embed="rId1"/>
          <a:stretch>
            <a:fillRect/>
          </a:stretch>
        </p:blipFill>
        <p:spPr>
          <a:xfrm>
            <a:off x="0" y="-635"/>
            <a:ext cx="14630400" cy="82302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914400"/>
            <a:ext cx="13048488" cy="484632"/>
          </a:xfrm>
          <a:prstGeom prst="rect">
            <a:avLst/>
          </a:prstGeom>
          <a:noFill/>
        </p:spPr>
        <p:txBody>
          <a:bodyPr wrap="none" lIns="0" tIns="0" rIns="0" bIns="0" rtlCol="0" anchor="ctr"/>
          <a:lstStyle/>
          <a:p>
            <a:pPr marL="0" indent="0" algn="l">
              <a:lnSpc>
                <a:spcPts val="3790"/>
              </a:lnSpc>
              <a:buNone/>
            </a:pPr>
            <a:r>
              <a:rPr lang="en-US" sz="3030" dirty="0">
                <a:solidFill>
                  <a:srgbClr val="3B3530"/>
                </a:solidFill>
                <a:latin typeface="思源黑体-思源黑体-Medium" pitchFamily="34" charset="0"/>
                <a:ea typeface="思源黑体-思源黑体-Medium" pitchFamily="34" charset="-122"/>
                <a:cs typeface="思源黑体-思源黑体-Medium" pitchFamily="34" charset="-120"/>
              </a:rPr>
              <a:t>Applications: Key Exchange and Encryption</a:t>
            </a:r>
            <a:endParaRPr lang="en-US" sz="3030" dirty="0"/>
          </a:p>
        </p:txBody>
      </p:sp>
      <p:sp>
        <p:nvSpPr>
          <p:cNvPr id="5" name="Text 1"/>
          <p:cNvSpPr/>
          <p:nvPr/>
        </p:nvSpPr>
        <p:spPr>
          <a:xfrm>
            <a:off x="795528" y="1618488"/>
            <a:ext cx="13048488" cy="1161288"/>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Key Exchange:</a:t>
            </a:r>
            <a:endParaRPr lang="en-US" sz="1780" b="1"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Problem:</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Two parties need to establish a shared secret key over an insecure channel.</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Lattice Solution:</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Protocols like Kyber (currently being standardized by NIST) use lattice problems to enable secure key agreement. Parties exchange public lattice-related data, and the hardness of LWE makes it impossible for an eavesdropper to derive the shared secret.</a:t>
            </a:r>
            <a:endParaRPr lang="en-US" sz="1780" dirty="0"/>
          </a:p>
        </p:txBody>
      </p:sp>
      <p:sp>
        <p:nvSpPr>
          <p:cNvPr id="6" name="Text 2"/>
          <p:cNvSpPr/>
          <p:nvPr/>
        </p:nvSpPr>
        <p:spPr>
          <a:xfrm>
            <a:off x="795528" y="2990088"/>
            <a:ext cx="13048488" cy="1161288"/>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Encryption:</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Problem:</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Sending confidential messages.</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Lattice Solution:</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Lattice-based public-key encryption schemes allow anyone to encrypt a message using a public key, but only the holder of the private key (derived from lattice problems) can decrypt it.</a:t>
            </a:r>
            <a:endParaRPr lang="en-US" sz="1780" dirty="0"/>
          </a:p>
        </p:txBody>
      </p:sp>
      <p:sp>
        <p:nvSpPr>
          <p:cNvPr id="7" name="Text 3"/>
          <p:cNvSpPr/>
          <p:nvPr/>
        </p:nvSpPr>
        <p:spPr>
          <a:xfrm>
            <a:off x="795528" y="4361688"/>
            <a:ext cx="13048488" cy="1161288"/>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Digital Signatures:</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Problem:</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Verifying the authenticity and integrity of messages.</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Lattice Solution:</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Schemes like Dilithium (also undergoing NIST standardization) use lattice problems to create robust digital signatures that are secure against quantum adversaries.</a:t>
            </a:r>
            <a:endParaRPr lang="en-US" sz="1780" dirty="0"/>
          </a:p>
        </p:txBody>
      </p:sp>
      <p:sp>
        <p:nvSpPr>
          <p:cNvPr id="8" name="Text 4"/>
          <p:cNvSpPr/>
          <p:nvPr/>
        </p:nvSpPr>
        <p:spPr>
          <a:xfrm>
            <a:off x="795528" y="5733288"/>
            <a:ext cx="13048488" cy="868680"/>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Impact on Security:</a:t>
            </a:r>
            <a:endParaRPr lang="en-US" sz="1780" dirty="0"/>
          </a:p>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Lattice-based cryptography is crucial for the future of cybersecurity, providing the tools needed to secure communications and data in a post-quantum world.</a:t>
            </a:r>
            <a:endParaRPr lang="en-US" sz="1780" dirty="0"/>
          </a:p>
        </p:txBody>
      </p:sp>
      <p:sp>
        <p:nvSpPr>
          <p:cNvPr id="9" name="Text 5"/>
          <p:cNvSpPr/>
          <p:nvPr/>
        </p:nvSpPr>
        <p:spPr>
          <a:xfrm>
            <a:off x="795528" y="6821424"/>
            <a:ext cx="13048488" cy="292608"/>
          </a:xfrm>
          <a:prstGeom prst="rect">
            <a:avLst/>
          </a:prstGeom>
          <a:noFill/>
        </p:spPr>
        <p:txBody>
          <a:bodyPr wrap="non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Keywords:</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Quantum Computing, Post-Quantum Cryptography, Public-Key Encryption, Digital Signatures, NIST.</a:t>
            </a:r>
            <a:endParaRPr lang="en-US" sz="178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3502152"/>
            <a:ext cx="13048488" cy="978408"/>
          </a:xfrm>
          <a:prstGeom prst="rect">
            <a:avLst/>
          </a:prstGeom>
          <a:noFill/>
        </p:spPr>
        <p:txBody>
          <a:bodyPr wrap="none" lIns="0" tIns="0" rIns="0" bIns="0" rtlCol="0" anchor="ctr"/>
          <a:lstStyle/>
          <a:p>
            <a:pPr marL="0" indent="0" algn="ctr">
              <a:lnSpc>
                <a:spcPts val="7700"/>
              </a:lnSpc>
              <a:buNone/>
            </a:pPr>
            <a:r>
              <a:rPr lang="en-US" sz="6160" dirty="0">
                <a:solidFill>
                  <a:srgbClr val="3B3530"/>
                </a:solidFill>
                <a:latin typeface="思源黑体-思源黑体-Medium" pitchFamily="34" charset="0"/>
                <a:ea typeface="思源黑体-思源黑体-Medium" pitchFamily="34" charset="-122"/>
                <a:cs typeface="思源黑体-思源黑体-Medium" pitchFamily="34" charset="-120"/>
              </a:rPr>
              <a:t>Thank You</a:t>
            </a:r>
            <a:endParaRPr lang="en-US" sz="616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311896"/>
          </a:xfrm>
          <a:prstGeom prst="rect">
            <a:avLst/>
          </a:prstGeom>
        </p:spPr>
      </p:pic>
      <p:pic>
        <p:nvPicPr>
          <p:cNvPr id="3" name="Image 1" descr="preencoded.png"/>
          <p:cNvPicPr>
            <a:picLocks noChangeAspect="1"/>
          </p:cNvPicPr>
          <p:nvPr/>
        </p:nvPicPr>
        <p:blipFill>
          <a:blip r:embed="rId2"/>
          <a:stretch>
            <a:fillRect/>
          </a:stretch>
        </p:blipFill>
        <p:spPr>
          <a:xfrm>
            <a:off x="0" y="0"/>
            <a:ext cx="14630400" cy="8311896"/>
          </a:xfrm>
          <a:prstGeom prst="rect">
            <a:avLst/>
          </a:prstGeom>
        </p:spPr>
      </p:pic>
      <p:pic>
        <p:nvPicPr>
          <p:cNvPr id="4" name="Image 2" descr="preencoded.png"/>
          <p:cNvPicPr>
            <a:picLocks noChangeAspect="1"/>
          </p:cNvPicPr>
          <p:nvPr/>
        </p:nvPicPr>
        <p:blipFill>
          <a:blip r:embed="rId3"/>
          <a:stretch>
            <a:fillRect/>
          </a:stretch>
        </p:blipFill>
        <p:spPr>
          <a:xfrm>
            <a:off x="795528" y="7406640"/>
            <a:ext cx="13048488" cy="36576"/>
          </a:xfrm>
          <a:prstGeom prst="rect">
            <a:avLst/>
          </a:prstGeom>
        </p:spPr>
      </p:pic>
      <p:sp>
        <p:nvSpPr>
          <p:cNvPr id="5" name="Text 0"/>
          <p:cNvSpPr/>
          <p:nvPr/>
        </p:nvSpPr>
        <p:spPr>
          <a:xfrm>
            <a:off x="813816" y="868680"/>
            <a:ext cx="7543800" cy="1426464"/>
          </a:xfrm>
          <a:prstGeom prst="rect">
            <a:avLst/>
          </a:prstGeom>
          <a:noFill/>
        </p:spPr>
        <p:txBody>
          <a:bodyPr wrap="none" lIns="0" tIns="0" rIns="0" bIns="0" rtlCol="0" anchor="ctr"/>
          <a:lstStyle/>
          <a:p>
            <a:pPr marL="0" indent="0" algn="l">
              <a:lnSpc>
                <a:spcPts val="11160"/>
              </a:lnSpc>
              <a:buNone/>
            </a:pPr>
            <a:r>
              <a:rPr lang="en-US" sz="8930" dirty="0">
                <a:solidFill>
                  <a:srgbClr val="3B3530"/>
                </a:solidFill>
                <a:latin typeface="思源黑体-思源黑体-Medium" pitchFamily="34" charset="0"/>
                <a:ea typeface="思源黑体-思源黑体-Medium" pitchFamily="34" charset="-122"/>
                <a:cs typeface="思源黑体-思源黑体-Medium" pitchFamily="34" charset="-120"/>
              </a:rPr>
              <a:t>01</a:t>
            </a:r>
            <a:endParaRPr lang="en-US" sz="8930" dirty="0"/>
          </a:p>
        </p:txBody>
      </p:sp>
      <p:sp>
        <p:nvSpPr>
          <p:cNvPr id="6" name="Text 1"/>
          <p:cNvSpPr/>
          <p:nvPr/>
        </p:nvSpPr>
        <p:spPr>
          <a:xfrm>
            <a:off x="813816" y="2514600"/>
            <a:ext cx="7543800"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3346704"/>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3950208"/>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9" name="Text 4"/>
          <p:cNvSpPr/>
          <p:nvPr/>
        </p:nvSpPr>
        <p:spPr>
          <a:xfrm>
            <a:off x="795528" y="4544568"/>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10" name="Text 5"/>
          <p:cNvSpPr/>
          <p:nvPr/>
        </p:nvSpPr>
        <p:spPr>
          <a:xfrm>
            <a:off x="795528" y="5138928"/>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11" name="Text 6"/>
          <p:cNvSpPr/>
          <p:nvPr/>
        </p:nvSpPr>
        <p:spPr>
          <a:xfrm>
            <a:off x="795528" y="5733288"/>
            <a:ext cx="13048488" cy="1417320"/>
          </a:xfrm>
          <a:prstGeom prst="rect">
            <a:avLst/>
          </a:prstGeom>
          <a:noFill/>
        </p:spPr>
        <p:txBody>
          <a:bodyPr wrap="square" lIns="0" tIns="0" rIns="0" bIns="0" rtlCol="0" anchor="ctr"/>
          <a:lstStyle/>
          <a:p>
            <a:pPr marL="0" indent="0" algn="l">
              <a:lnSpc>
                <a:spcPts val="5580"/>
              </a:lnSpc>
              <a:buNone/>
            </a:pPr>
            <a:r>
              <a:rPr lang="en-US" sz="4460" dirty="0">
                <a:solidFill>
                  <a:srgbClr val="3B3530"/>
                </a:solidFill>
                <a:latin typeface="思源黑体-思源黑体-Medium" pitchFamily="34" charset="0"/>
                <a:ea typeface="思源黑体-思源黑体-Medium" pitchFamily="34" charset="-122"/>
                <a:cs typeface="思源黑体-思源黑体-Medium" pitchFamily="34" charset="-120"/>
              </a:rPr>
              <a:t>Eulerian Circuits in Power Grid and Utility Mapping</a:t>
            </a:r>
            <a:endParaRPr lang="en-US" sz="4460" dirty="0"/>
          </a:p>
        </p:txBody>
      </p:sp>
      <p:sp>
        <p:nvSpPr>
          <p:cNvPr id="12" name="Text 7"/>
          <p:cNvSpPr/>
          <p:nvPr/>
        </p:nvSpPr>
        <p:spPr>
          <a:xfrm>
            <a:off x="9025128" y="868680"/>
            <a:ext cx="4800600" cy="347472"/>
          </a:xfrm>
          <a:prstGeom prst="rect">
            <a:avLst/>
          </a:prstGeom>
          <a:noFill/>
        </p:spPr>
        <p:txBody>
          <a:bodyPr wrap="none" lIns="0" tIns="0" rIns="0" bIns="0" rtlCol="0" anchor="ctr"/>
          <a:lstStyle/>
          <a:p>
            <a:pPr marL="0" indent="0" algn="l">
              <a:lnSpc>
                <a:spcPts val="2670"/>
              </a:lnSpc>
              <a:buNone/>
            </a:pPr>
            <a:endParaRPr lang="en-US" sz="17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86384" y="3961765"/>
            <a:ext cx="6455664" cy="2139696"/>
          </a:xfrm>
          <a:prstGeom prst="rect">
            <a:avLst/>
          </a:prstGeom>
        </p:spPr>
      </p:pic>
      <p:pic>
        <p:nvPicPr>
          <p:cNvPr id="5" name="Image 3" descr="preencoded.png"/>
          <p:cNvPicPr>
            <a:picLocks noChangeAspect="1"/>
          </p:cNvPicPr>
          <p:nvPr/>
        </p:nvPicPr>
        <p:blipFill>
          <a:blip r:embed="rId3"/>
          <a:stretch>
            <a:fillRect/>
          </a:stretch>
        </p:blipFill>
        <p:spPr>
          <a:xfrm>
            <a:off x="7406640" y="3961765"/>
            <a:ext cx="6455664" cy="2139696"/>
          </a:xfrm>
          <a:prstGeom prst="rect">
            <a:avLst/>
          </a:prstGeom>
        </p:spPr>
      </p:pic>
      <p:sp>
        <p:nvSpPr>
          <p:cNvPr id="6" name="Text 0"/>
          <p:cNvSpPr/>
          <p:nvPr/>
        </p:nvSpPr>
        <p:spPr>
          <a:xfrm>
            <a:off x="795528" y="859536"/>
            <a:ext cx="13048488" cy="512064"/>
          </a:xfrm>
          <a:prstGeom prst="rect">
            <a:avLst/>
          </a:prstGeom>
          <a:noFill/>
        </p:spPr>
        <p:txBody>
          <a:bodyPr wrap="none" lIns="0" tIns="0" rIns="0" bIns="0" rtlCol="0" anchor="ctr"/>
          <a:lstStyle/>
          <a:p>
            <a:pPr marL="0" indent="0" algn="l">
              <a:lnSpc>
                <a:spcPts val="4010"/>
              </a:lnSpc>
              <a:buNone/>
            </a:pPr>
            <a:r>
              <a:rPr lang="en-US" sz="3210" dirty="0">
                <a:solidFill>
                  <a:srgbClr val="3B3530"/>
                </a:solidFill>
                <a:latin typeface="思源黑体-思源黑体-Medium" pitchFamily="34" charset="0"/>
                <a:ea typeface="思源黑体-思源黑体-Medium" pitchFamily="34" charset="-122"/>
                <a:cs typeface="思源黑体-思源黑体-Medium" pitchFamily="34" charset="-120"/>
              </a:rPr>
              <a:t>Understanding Eulerian Circuits</a:t>
            </a:r>
            <a:endParaRPr lang="en-US" sz="3210" dirty="0"/>
          </a:p>
        </p:txBody>
      </p:sp>
      <p:sp>
        <p:nvSpPr>
          <p:cNvPr id="7" name="Text 1"/>
          <p:cNvSpPr/>
          <p:nvPr/>
        </p:nvSpPr>
        <p:spPr>
          <a:xfrm>
            <a:off x="795528" y="1600200"/>
            <a:ext cx="13048488" cy="1225296"/>
          </a:xfrm>
          <a:prstGeom prst="rect">
            <a:avLst/>
          </a:prstGeom>
          <a:noFill/>
        </p:spPr>
        <p:txBody>
          <a:bodyPr wrap="square" lIns="0" tIns="0" rIns="0" bIns="0" rtlCol="0" anchor="ctr"/>
          <a:lstStyle/>
          <a:p>
            <a:pPr marL="0" indent="0" algn="l">
              <a:lnSpc>
                <a:spcPts val="241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What is an Eulerian Circuit?</a:t>
            </a:r>
            <a:endParaRPr lang="en-US" sz="1780" dirty="0"/>
          </a:p>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An Eulerian circuit is a special kind of path in a graph. Imagine a map with roads and cities. An Eulerian circuit is a route that starts at a city, travels along every road exactly once, and then returns to the starting city.</a:t>
            </a:r>
            <a:endParaRPr lang="en-US" sz="1780" dirty="0"/>
          </a:p>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Key Idea: It's about visiting every "edge" (road) just one time.</a:t>
            </a:r>
            <a:endParaRPr lang="en-US" sz="1780" dirty="0"/>
          </a:p>
        </p:txBody>
      </p:sp>
      <p:sp>
        <p:nvSpPr>
          <p:cNvPr id="8" name="Text 2"/>
          <p:cNvSpPr/>
          <p:nvPr/>
        </p:nvSpPr>
        <p:spPr>
          <a:xfrm>
            <a:off x="786003" y="3054096"/>
            <a:ext cx="13048488" cy="612648"/>
          </a:xfrm>
          <a:prstGeom prst="rect">
            <a:avLst/>
          </a:prstGeom>
          <a:noFill/>
        </p:spPr>
        <p:txBody>
          <a:bodyPr wrap="square" lIns="0" tIns="0" rIns="0" bIns="0" rtlCol="0" anchor="ctr"/>
          <a:lstStyle/>
          <a:p>
            <a:pPr marL="0" indent="0" algn="l">
              <a:lnSpc>
                <a:spcPts val="241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Conditions for an Eulerian Circuit:</a:t>
            </a:r>
            <a:endParaRPr lang="en-US" sz="1780" dirty="0"/>
          </a:p>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For a graph to have an Eulerian circuit, two main things must be true:</a:t>
            </a:r>
            <a:endParaRPr lang="en-US" sz="1780" dirty="0"/>
          </a:p>
        </p:txBody>
      </p:sp>
      <p:sp>
        <p:nvSpPr>
          <p:cNvPr id="9" name="Text 3"/>
          <p:cNvSpPr/>
          <p:nvPr/>
        </p:nvSpPr>
        <p:spPr>
          <a:xfrm>
            <a:off x="1014984" y="4114800"/>
            <a:ext cx="5989320" cy="320040"/>
          </a:xfrm>
          <a:prstGeom prst="rect">
            <a:avLst/>
          </a:prstGeom>
          <a:noFill/>
        </p:spPr>
        <p:txBody>
          <a:bodyPr wrap="none" lIns="0" tIns="0" rIns="0" bIns="0" rtlCol="0" anchor="ctr"/>
          <a:lstStyle/>
          <a:p>
            <a:pPr marL="0" indent="0" algn="l">
              <a:lnSpc>
                <a:spcPts val="2510"/>
              </a:lnSpc>
              <a:buNone/>
            </a:pPr>
            <a:r>
              <a:rPr lang="en-US" sz="2000" b="1" dirty="0">
                <a:solidFill>
                  <a:srgbClr val="58534A"/>
                </a:solidFill>
                <a:latin typeface="思源黑体-思源黑体-Medium" pitchFamily="34" charset="0"/>
                <a:ea typeface="思源黑体-思源黑体-Medium" pitchFamily="34" charset="-122"/>
                <a:cs typeface="思源黑体-思源黑体-Medium" pitchFamily="34" charset="-120"/>
              </a:rPr>
              <a:t>Connected</a:t>
            </a:r>
            <a:endParaRPr lang="en-US" sz="2000" b="1" dirty="0"/>
          </a:p>
        </p:txBody>
      </p:sp>
      <p:sp>
        <p:nvSpPr>
          <p:cNvPr id="10" name="Text 4"/>
          <p:cNvSpPr/>
          <p:nvPr/>
        </p:nvSpPr>
        <p:spPr>
          <a:xfrm>
            <a:off x="1014984" y="4553712"/>
            <a:ext cx="5989320" cy="612648"/>
          </a:xfrm>
          <a:prstGeom prst="rect">
            <a:avLst/>
          </a:prstGeom>
          <a:noFill/>
        </p:spPr>
        <p:txBody>
          <a:bodyPr wrap="square" lIns="0" tIns="0" rIns="0" bIns="0" rtlCol="0" anchor="ctr"/>
          <a:lstStyle/>
          <a:p>
            <a:pPr marL="0" indent="0" algn="l">
              <a:lnSpc>
                <a:spcPts val="2410"/>
              </a:lnSpc>
              <a:buNone/>
            </a:pPr>
            <a:r>
              <a:rPr lang="en-US" sz="1600" dirty="0">
                <a:solidFill>
                  <a:srgbClr val="58534A"/>
                </a:solidFill>
                <a:latin typeface="思源黑体-思源黑体-Regular" pitchFamily="34" charset="0"/>
                <a:ea typeface="思源黑体-思源黑体-Regular" pitchFamily="34" charset="-122"/>
                <a:cs typeface="思源黑体-思源黑体-Regular" pitchFamily="34" charset="-120"/>
              </a:rPr>
              <a:t> All parts of the graph must be connected, meaning you can get from any city to any other city.</a:t>
            </a:r>
            <a:endParaRPr lang="en-US" sz="1600" dirty="0"/>
          </a:p>
        </p:txBody>
      </p:sp>
      <p:sp>
        <p:nvSpPr>
          <p:cNvPr id="11" name="Text 5"/>
          <p:cNvSpPr/>
          <p:nvPr/>
        </p:nvSpPr>
        <p:spPr>
          <a:xfrm>
            <a:off x="795528" y="6396609"/>
            <a:ext cx="13048488" cy="923544"/>
          </a:xfrm>
          <a:prstGeom prst="rect">
            <a:avLst/>
          </a:prstGeom>
          <a:noFill/>
        </p:spPr>
        <p:txBody>
          <a:bodyPr wrap="square" lIns="0" tIns="0" rIns="0" bIns="0" rtlCol="0" anchor="ctr"/>
          <a:lstStyle/>
          <a:p>
            <a:pPr marL="0" indent="0" algn="l">
              <a:lnSpc>
                <a:spcPts val="241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Why "Even Degree"?</a:t>
            </a:r>
            <a:endParaRPr lang="en-US" sz="1780" dirty="0"/>
          </a:p>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Think about entering and leaving a city. If you enter via one road, you must leave via another if you don't want to use the same road twice. This means for every "entrance" to a city, there's an "exit," making the total number of roads connected to it even.</a:t>
            </a:r>
            <a:endParaRPr lang="en-US" sz="1780" dirty="0"/>
          </a:p>
        </p:txBody>
      </p:sp>
      <p:sp>
        <p:nvSpPr>
          <p:cNvPr id="12" name="Text 6"/>
          <p:cNvSpPr/>
          <p:nvPr/>
        </p:nvSpPr>
        <p:spPr>
          <a:xfrm>
            <a:off x="7644384" y="4114800"/>
            <a:ext cx="5989320" cy="320040"/>
          </a:xfrm>
          <a:prstGeom prst="rect">
            <a:avLst/>
          </a:prstGeom>
          <a:noFill/>
        </p:spPr>
        <p:txBody>
          <a:bodyPr wrap="none" lIns="0" tIns="0" rIns="0" bIns="0" rtlCol="0" anchor="ctr"/>
          <a:lstStyle/>
          <a:p>
            <a:pPr marL="0" indent="0" algn="l">
              <a:lnSpc>
                <a:spcPts val="2510"/>
              </a:lnSpc>
              <a:buNone/>
            </a:pPr>
            <a:r>
              <a:rPr lang="en-US" sz="2000" b="1" dirty="0">
                <a:solidFill>
                  <a:srgbClr val="58534A"/>
                </a:solidFill>
                <a:latin typeface="思源黑体-思源黑体-Medium" pitchFamily="34" charset="0"/>
                <a:ea typeface="思源黑体-思源黑体-Medium" pitchFamily="34" charset="-122"/>
                <a:cs typeface="思源黑体-思源黑体-Medium" pitchFamily="34" charset="-120"/>
              </a:rPr>
              <a:t>Even Degree</a:t>
            </a:r>
            <a:endParaRPr lang="en-US" sz="2000" b="1" dirty="0"/>
          </a:p>
        </p:txBody>
      </p:sp>
      <p:sp>
        <p:nvSpPr>
          <p:cNvPr id="13" name="Text 7"/>
          <p:cNvSpPr/>
          <p:nvPr/>
        </p:nvSpPr>
        <p:spPr>
          <a:xfrm>
            <a:off x="7644384" y="4553712"/>
            <a:ext cx="5989320" cy="1225296"/>
          </a:xfrm>
          <a:prstGeom prst="rect">
            <a:avLst/>
          </a:prstGeom>
          <a:noFill/>
        </p:spPr>
        <p:txBody>
          <a:bodyPr wrap="square" lIns="0" tIns="0" rIns="0" bIns="0" rtlCol="0" anchor="ctr"/>
          <a:lstStyle/>
          <a:p>
            <a:pPr marL="0" indent="0" algn="l">
              <a:lnSpc>
                <a:spcPts val="2410"/>
              </a:lnSpc>
              <a:buNone/>
            </a:pPr>
            <a:r>
              <a:rPr lang="en-US" sz="1600" dirty="0">
                <a:solidFill>
                  <a:srgbClr val="58534A"/>
                </a:solidFill>
                <a:latin typeface="思源黑体-思源黑体-Regular" pitchFamily="34" charset="0"/>
                <a:ea typeface="思源黑体-思源黑体-Regular" pitchFamily="34" charset="-122"/>
                <a:cs typeface="思源黑体-思源黑体-Regular" pitchFamily="34" charset="-120"/>
              </a:rPr>
              <a:t> Every city (vertex) in the graph must have an "even degree." The degree of a city is the number of roads connected to it. If a city has 3 roads, its degree is 3 (odd). If it has 4 roads, its degree is 4 (even).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custDataLst>
              <p:tags r:id="rId3"/>
            </p:custDataLst>
          </p:nvPr>
        </p:nvPicPr>
        <p:blipFill>
          <a:blip r:embed="rId4"/>
          <a:stretch>
            <a:fillRect/>
          </a:stretch>
        </p:blipFill>
        <p:spPr>
          <a:xfrm>
            <a:off x="786384" y="2057908"/>
            <a:ext cx="4261104" cy="2139696"/>
          </a:xfrm>
          <a:prstGeom prst="rect">
            <a:avLst/>
          </a:prstGeom>
        </p:spPr>
      </p:pic>
      <p:pic>
        <p:nvPicPr>
          <p:cNvPr id="5" name="Image 3" descr="preencoded.png"/>
          <p:cNvPicPr>
            <a:picLocks noChangeAspect="1"/>
          </p:cNvPicPr>
          <p:nvPr>
            <p:custDataLst>
              <p:tags r:id="rId5"/>
            </p:custDataLst>
          </p:nvPr>
        </p:nvPicPr>
        <p:blipFill>
          <a:blip r:embed="rId6"/>
          <a:stretch>
            <a:fillRect/>
          </a:stretch>
        </p:blipFill>
        <p:spPr>
          <a:xfrm>
            <a:off x="5193792" y="2057908"/>
            <a:ext cx="4261104" cy="2139696"/>
          </a:xfrm>
          <a:prstGeom prst="rect">
            <a:avLst/>
          </a:prstGeom>
        </p:spPr>
      </p:pic>
      <p:pic>
        <p:nvPicPr>
          <p:cNvPr id="6" name="Image 4" descr="preencoded.png"/>
          <p:cNvPicPr>
            <a:picLocks noChangeAspect="1"/>
          </p:cNvPicPr>
          <p:nvPr>
            <p:custDataLst>
              <p:tags r:id="rId7"/>
            </p:custDataLst>
          </p:nvPr>
        </p:nvPicPr>
        <p:blipFill>
          <a:blip r:embed="rId6"/>
          <a:stretch>
            <a:fillRect/>
          </a:stretch>
        </p:blipFill>
        <p:spPr>
          <a:xfrm>
            <a:off x="9601200" y="2057908"/>
            <a:ext cx="4261104" cy="2139696"/>
          </a:xfrm>
          <a:prstGeom prst="rect">
            <a:avLst/>
          </a:prstGeom>
        </p:spPr>
      </p:pic>
      <p:pic>
        <p:nvPicPr>
          <p:cNvPr id="7" name="Image 5" descr="preencoded.png"/>
          <p:cNvPicPr>
            <a:picLocks noChangeAspect="1"/>
          </p:cNvPicPr>
          <p:nvPr>
            <p:custDataLst>
              <p:tags r:id="rId8"/>
            </p:custDataLst>
          </p:nvPr>
        </p:nvPicPr>
        <p:blipFill>
          <a:blip r:embed="rId9"/>
          <a:stretch>
            <a:fillRect/>
          </a:stretch>
        </p:blipFill>
        <p:spPr>
          <a:xfrm>
            <a:off x="996696" y="2990596"/>
            <a:ext cx="3840480" cy="996696"/>
          </a:xfrm>
          <a:prstGeom prst="rect">
            <a:avLst/>
          </a:prstGeom>
        </p:spPr>
      </p:pic>
      <p:pic>
        <p:nvPicPr>
          <p:cNvPr id="8" name="Image 6" descr="preencoded.png"/>
          <p:cNvPicPr>
            <a:picLocks noChangeAspect="1"/>
          </p:cNvPicPr>
          <p:nvPr>
            <p:custDataLst>
              <p:tags r:id="rId10"/>
            </p:custDataLst>
          </p:nvPr>
        </p:nvPicPr>
        <p:blipFill>
          <a:blip r:embed="rId9"/>
          <a:stretch>
            <a:fillRect/>
          </a:stretch>
        </p:blipFill>
        <p:spPr>
          <a:xfrm>
            <a:off x="5404104" y="2990596"/>
            <a:ext cx="3840480" cy="996696"/>
          </a:xfrm>
          <a:prstGeom prst="rect">
            <a:avLst/>
          </a:prstGeom>
        </p:spPr>
      </p:pic>
      <p:pic>
        <p:nvPicPr>
          <p:cNvPr id="9" name="Image 7" descr="preencoded.png"/>
          <p:cNvPicPr>
            <a:picLocks noChangeAspect="1"/>
          </p:cNvPicPr>
          <p:nvPr>
            <p:custDataLst>
              <p:tags r:id="rId11"/>
            </p:custDataLst>
          </p:nvPr>
        </p:nvPicPr>
        <p:blipFill>
          <a:blip r:embed="rId9"/>
          <a:stretch>
            <a:fillRect/>
          </a:stretch>
        </p:blipFill>
        <p:spPr>
          <a:xfrm>
            <a:off x="9811512" y="2990596"/>
            <a:ext cx="3840480" cy="996696"/>
          </a:xfrm>
          <a:prstGeom prst="rect">
            <a:avLst/>
          </a:prstGeom>
        </p:spPr>
      </p:pic>
      <p:pic>
        <p:nvPicPr>
          <p:cNvPr id="10" name="Image 8" descr="preencoded.png"/>
          <p:cNvPicPr>
            <a:picLocks noChangeAspect="1"/>
          </p:cNvPicPr>
          <p:nvPr>
            <p:custDataLst>
              <p:tags r:id="rId12"/>
            </p:custDataLst>
          </p:nvPr>
        </p:nvPicPr>
        <p:blipFill>
          <a:blip r:embed="rId13"/>
          <a:stretch>
            <a:fillRect/>
          </a:stretch>
        </p:blipFill>
        <p:spPr>
          <a:xfrm>
            <a:off x="978408" y="2249932"/>
            <a:ext cx="576072" cy="576072"/>
          </a:xfrm>
          <a:prstGeom prst="rect">
            <a:avLst/>
          </a:prstGeom>
        </p:spPr>
      </p:pic>
      <p:pic>
        <p:nvPicPr>
          <p:cNvPr id="11" name="Image 9" descr="preencoded.png"/>
          <p:cNvPicPr>
            <a:picLocks noChangeAspect="1"/>
          </p:cNvPicPr>
          <p:nvPr>
            <p:custDataLst>
              <p:tags r:id="rId14"/>
            </p:custDataLst>
          </p:nvPr>
        </p:nvPicPr>
        <p:blipFill>
          <a:blip r:embed="rId13"/>
          <a:stretch>
            <a:fillRect/>
          </a:stretch>
        </p:blipFill>
        <p:spPr>
          <a:xfrm>
            <a:off x="5385816" y="2249932"/>
            <a:ext cx="576072" cy="576072"/>
          </a:xfrm>
          <a:prstGeom prst="rect">
            <a:avLst/>
          </a:prstGeom>
        </p:spPr>
      </p:pic>
      <p:pic>
        <p:nvPicPr>
          <p:cNvPr id="12" name="Image 10" descr="preencoded.png"/>
          <p:cNvPicPr>
            <a:picLocks noChangeAspect="1"/>
          </p:cNvPicPr>
          <p:nvPr>
            <p:custDataLst>
              <p:tags r:id="rId15"/>
            </p:custDataLst>
          </p:nvPr>
        </p:nvPicPr>
        <p:blipFill>
          <a:blip r:embed="rId13"/>
          <a:stretch>
            <a:fillRect/>
          </a:stretch>
        </p:blipFill>
        <p:spPr>
          <a:xfrm>
            <a:off x="9793224" y="2249932"/>
            <a:ext cx="576072" cy="576072"/>
          </a:xfrm>
          <a:prstGeom prst="rect">
            <a:avLst/>
          </a:prstGeom>
        </p:spPr>
      </p:pic>
      <p:sp>
        <p:nvSpPr>
          <p:cNvPr id="13" name="Text 0"/>
          <p:cNvSpPr/>
          <p:nvPr/>
        </p:nvSpPr>
        <p:spPr>
          <a:xfrm>
            <a:off x="795528" y="877570"/>
            <a:ext cx="13048488" cy="457200"/>
          </a:xfrm>
          <a:prstGeom prst="rect">
            <a:avLst/>
          </a:prstGeom>
          <a:noFill/>
        </p:spPr>
        <p:txBody>
          <a:bodyPr wrap="none" lIns="0" tIns="0" rIns="0" bIns="0" rtlCol="0" anchor="ctr"/>
          <a:lstStyle/>
          <a:p>
            <a:pPr marL="0" indent="0" algn="l">
              <a:lnSpc>
                <a:spcPts val="3570"/>
              </a:lnSpc>
              <a:buNone/>
            </a:pPr>
            <a:r>
              <a:rPr lang="en-US" sz="2850" dirty="0">
                <a:solidFill>
                  <a:srgbClr val="3B3530"/>
                </a:solidFill>
                <a:latin typeface="思源黑体-思源黑体-Medium" pitchFamily="34" charset="0"/>
                <a:ea typeface="思源黑体-思源黑体-Medium" pitchFamily="34" charset="-122"/>
                <a:cs typeface="思源黑体-思源黑体-Medium" pitchFamily="34" charset="-120"/>
              </a:rPr>
              <a:t>Basic Concepts and Example</a:t>
            </a:r>
            <a:endParaRPr lang="en-US" sz="2850" dirty="0"/>
          </a:p>
        </p:txBody>
      </p:sp>
      <p:sp>
        <p:nvSpPr>
          <p:cNvPr id="14" name="Text 1"/>
          <p:cNvSpPr/>
          <p:nvPr/>
        </p:nvSpPr>
        <p:spPr>
          <a:xfrm>
            <a:off x="795528" y="1590548"/>
            <a:ext cx="13048488" cy="274320"/>
          </a:xfrm>
          <a:prstGeom prst="rect">
            <a:avLst/>
          </a:prstGeom>
          <a:noFill/>
        </p:spPr>
        <p:txBody>
          <a:bodyPr wrap="none" lIns="0" tIns="0" rIns="0" bIns="0" rtlCol="0" anchor="ctr"/>
          <a:lstStyle/>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Graph Terminology:</a:t>
            </a:r>
            <a:endParaRPr lang="en-US" sz="1780" dirty="0"/>
          </a:p>
        </p:txBody>
      </p:sp>
      <p:sp>
        <p:nvSpPr>
          <p:cNvPr id="15" name="Text 2"/>
          <p:cNvSpPr/>
          <p:nvPr>
            <p:custDataLst>
              <p:tags r:id="rId16"/>
            </p:custDataLst>
          </p:nvPr>
        </p:nvSpPr>
        <p:spPr>
          <a:xfrm>
            <a:off x="1197864" y="2359660"/>
            <a:ext cx="146304" cy="365760"/>
          </a:xfrm>
          <a:prstGeom prst="rect">
            <a:avLst/>
          </a:prstGeom>
          <a:noFill/>
        </p:spPr>
        <p:txBody>
          <a:bodyPr wrap="none" lIns="0" tIns="0" rIns="0" bIns="0" rtlCol="0" anchor="ctr"/>
          <a:lstStyle/>
          <a:p>
            <a:pPr marL="0" indent="0" algn="l">
              <a:lnSpc>
                <a:spcPts val="2310"/>
              </a:lnSpc>
              <a:buNone/>
            </a:pPr>
            <a:r>
              <a:rPr lang="en-US" sz="1920" dirty="0">
                <a:solidFill>
                  <a:srgbClr val="030303"/>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16" name="Text 3"/>
          <p:cNvSpPr/>
          <p:nvPr>
            <p:custDataLst>
              <p:tags r:id="rId17"/>
            </p:custDataLst>
          </p:nvPr>
        </p:nvSpPr>
        <p:spPr>
          <a:xfrm>
            <a:off x="996696" y="2990596"/>
            <a:ext cx="3840480" cy="283464"/>
          </a:xfrm>
          <a:prstGeom prst="rect">
            <a:avLst/>
          </a:prstGeom>
          <a:noFill/>
        </p:spPr>
        <p:txBody>
          <a:bodyPr wrap="none" lIns="0" tIns="0" rIns="0" bIns="0" rtlCol="0" anchor="ctr"/>
          <a:lstStyle/>
          <a:p>
            <a:pPr marL="0" indent="0" algn="l">
              <a:lnSpc>
                <a:spcPts val="2230"/>
              </a:lnSpc>
              <a:buNone/>
            </a:pPr>
            <a:r>
              <a:rPr lang="en-US" sz="1780" b="1" dirty="0">
                <a:solidFill>
                  <a:srgbClr val="58534A"/>
                </a:solidFill>
                <a:latin typeface="思源黑体-思源黑体-Medium" pitchFamily="34" charset="0"/>
                <a:ea typeface="思源黑体-思源黑体-Medium" pitchFamily="34" charset="-122"/>
                <a:cs typeface="思源黑体-思源黑体-Medium" pitchFamily="34" charset="-120"/>
              </a:rPr>
              <a:t>Vertex (Node)</a:t>
            </a:r>
            <a:endParaRPr lang="en-US" sz="1780" b="1" dirty="0"/>
          </a:p>
        </p:txBody>
      </p:sp>
      <p:sp>
        <p:nvSpPr>
          <p:cNvPr id="17" name="Text 4"/>
          <p:cNvSpPr/>
          <p:nvPr>
            <p:custDataLst>
              <p:tags r:id="rId18"/>
            </p:custDataLst>
          </p:nvPr>
        </p:nvSpPr>
        <p:spPr>
          <a:xfrm>
            <a:off x="996696" y="3438652"/>
            <a:ext cx="3840480" cy="548640"/>
          </a:xfrm>
          <a:prstGeom prst="rect">
            <a:avLst/>
          </a:prstGeom>
          <a:noFill/>
        </p:spPr>
        <p:txBody>
          <a:bodyPr wrap="square" lIns="0" tIns="0" rIns="0" bIns="0" rtlCol="0" anchor="ctr"/>
          <a:lstStyle/>
          <a:p>
            <a:pPr marL="0" indent="0" algn="l">
              <a:lnSpc>
                <a:spcPts val="2140"/>
              </a:lnSpc>
              <a:buNone/>
            </a:pPr>
            <a:r>
              <a:rPr lang="en-US" sz="1700" dirty="0">
                <a:solidFill>
                  <a:srgbClr val="58534A"/>
                </a:solidFill>
                <a:latin typeface="思源黑体-思源黑体-Regular" pitchFamily="34" charset="0"/>
                <a:ea typeface="思源黑体-思源黑体-Regular" pitchFamily="34" charset="-122"/>
                <a:cs typeface="思源黑体-思源黑体-Regular" pitchFamily="34" charset="-120"/>
              </a:rPr>
              <a:t> A point or intersection (e.g., a city, a power station).</a:t>
            </a:r>
            <a:endParaRPr lang="en-US" sz="1700" dirty="0"/>
          </a:p>
        </p:txBody>
      </p:sp>
      <p:sp>
        <p:nvSpPr>
          <p:cNvPr id="18" name="Text 5"/>
          <p:cNvSpPr/>
          <p:nvPr/>
        </p:nvSpPr>
        <p:spPr>
          <a:xfrm>
            <a:off x="795528" y="4399788"/>
            <a:ext cx="13048488" cy="548640"/>
          </a:xfrm>
          <a:prstGeom prst="rect">
            <a:avLst/>
          </a:prstGeom>
          <a:noFill/>
        </p:spPr>
        <p:txBody>
          <a:bodyPr wrap="square" lIns="0" tIns="0" rIns="0" bIns="0" rtlCol="0" anchor="ctr"/>
          <a:lstStyle/>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Eulerian Circuit Formula/Rule:</a:t>
            </a:r>
            <a:endParaRPr lang="en-US" sz="1780" dirty="0"/>
          </a:p>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A connected graph has an Eulerian circuit if and only if every vertex has an even degree.</a:t>
            </a:r>
            <a:endParaRPr lang="en-US" sz="1780" dirty="0"/>
          </a:p>
        </p:txBody>
      </p:sp>
      <p:sp>
        <p:nvSpPr>
          <p:cNvPr id="19" name="Text 6"/>
          <p:cNvSpPr/>
          <p:nvPr/>
        </p:nvSpPr>
        <p:spPr>
          <a:xfrm>
            <a:off x="786003" y="5235067"/>
            <a:ext cx="13048488" cy="822960"/>
          </a:xfrm>
          <a:prstGeom prst="rect">
            <a:avLst/>
          </a:prstGeom>
          <a:noFill/>
        </p:spPr>
        <p:txBody>
          <a:bodyPr wrap="square" lIns="0" tIns="0" rIns="0" bIns="0" rtlCol="0" anchor="ctr"/>
          <a:lstStyle/>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Simple Example:</a:t>
            </a:r>
            <a:endParaRPr lang="en-US" sz="1780" dirty="0"/>
          </a:p>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Consider a square. It has 4 vertices (corners) and 4 edges (sides). Each corner is connected to 2 sides. The degree of each vertex is 2 (even). Therefore, you can draw a square without lifting your pen, tracing each side once, and ending where you started. This is an Eulerian circuit.</a:t>
            </a:r>
            <a:endParaRPr lang="en-US" sz="1780" dirty="0"/>
          </a:p>
        </p:txBody>
      </p:sp>
      <p:sp>
        <p:nvSpPr>
          <p:cNvPr id="20" name="Text 7"/>
          <p:cNvSpPr/>
          <p:nvPr>
            <p:custDataLst>
              <p:tags r:id="rId19"/>
            </p:custDataLst>
          </p:nvPr>
        </p:nvSpPr>
        <p:spPr>
          <a:xfrm>
            <a:off x="5605272" y="2359660"/>
            <a:ext cx="146304" cy="365760"/>
          </a:xfrm>
          <a:prstGeom prst="rect">
            <a:avLst/>
          </a:prstGeom>
          <a:noFill/>
        </p:spPr>
        <p:txBody>
          <a:bodyPr wrap="none" lIns="0" tIns="0" rIns="0" bIns="0" rtlCol="0" anchor="ctr"/>
          <a:lstStyle/>
          <a:p>
            <a:pPr marL="0" indent="0" algn="l">
              <a:lnSpc>
                <a:spcPts val="2310"/>
              </a:lnSpc>
              <a:buNone/>
            </a:pPr>
            <a:r>
              <a:rPr lang="en-US" sz="1920" dirty="0">
                <a:solidFill>
                  <a:srgbClr val="030303"/>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21" name="Text 8"/>
          <p:cNvSpPr/>
          <p:nvPr>
            <p:custDataLst>
              <p:tags r:id="rId20"/>
            </p:custDataLst>
          </p:nvPr>
        </p:nvSpPr>
        <p:spPr>
          <a:xfrm>
            <a:off x="5404104" y="2990596"/>
            <a:ext cx="3840480" cy="283464"/>
          </a:xfrm>
          <a:prstGeom prst="rect">
            <a:avLst/>
          </a:prstGeom>
          <a:noFill/>
        </p:spPr>
        <p:txBody>
          <a:bodyPr wrap="none" lIns="0" tIns="0" rIns="0" bIns="0" rtlCol="0" anchor="ctr"/>
          <a:lstStyle/>
          <a:p>
            <a:pPr marL="0" indent="0" algn="l">
              <a:lnSpc>
                <a:spcPts val="2230"/>
              </a:lnSpc>
              <a:buNone/>
            </a:pPr>
            <a:r>
              <a:rPr lang="en-US" sz="1780" b="1" dirty="0">
                <a:solidFill>
                  <a:srgbClr val="58534A"/>
                </a:solidFill>
                <a:latin typeface="思源黑体-思源黑体-Medium" pitchFamily="34" charset="0"/>
                <a:ea typeface="思源黑体-思源黑体-Medium" pitchFamily="34" charset="-122"/>
                <a:cs typeface="思源黑体-思源黑体-Medium" pitchFamily="34" charset="-120"/>
              </a:rPr>
              <a:t>Edge (Link)</a:t>
            </a:r>
            <a:endParaRPr lang="en-US" sz="1780" b="1" dirty="0"/>
          </a:p>
        </p:txBody>
      </p:sp>
      <p:sp>
        <p:nvSpPr>
          <p:cNvPr id="22" name="Text 9"/>
          <p:cNvSpPr/>
          <p:nvPr/>
        </p:nvSpPr>
        <p:spPr>
          <a:xfrm>
            <a:off x="786003" y="6344285"/>
            <a:ext cx="13048488" cy="822960"/>
          </a:xfrm>
          <a:prstGeom prst="rect">
            <a:avLst/>
          </a:prstGeom>
          <a:noFill/>
        </p:spPr>
        <p:txBody>
          <a:bodyPr wrap="square" lIns="0" tIns="0" rIns="0" bIns="0" rtlCol="0" anchor="ctr"/>
          <a:lstStyle/>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Non-Example:</a:t>
            </a:r>
            <a:endParaRPr lang="en-US" sz="1780" dirty="0"/>
          </a:p>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Imagine a triangle with an extra line from one corner to the middle of an opposite side. Some corners might have an odd number of lines, making an Eulerian circuit impossible.</a:t>
            </a:r>
            <a:endParaRPr lang="en-US" sz="1780" dirty="0"/>
          </a:p>
        </p:txBody>
      </p:sp>
      <p:sp>
        <p:nvSpPr>
          <p:cNvPr id="23" name="Text 10"/>
          <p:cNvSpPr/>
          <p:nvPr>
            <p:custDataLst>
              <p:tags r:id="rId21"/>
            </p:custDataLst>
          </p:nvPr>
        </p:nvSpPr>
        <p:spPr>
          <a:xfrm>
            <a:off x="5404104" y="3438652"/>
            <a:ext cx="3840480" cy="548640"/>
          </a:xfrm>
          <a:prstGeom prst="rect">
            <a:avLst/>
          </a:prstGeom>
          <a:noFill/>
        </p:spPr>
        <p:txBody>
          <a:bodyPr wrap="square" lIns="0" tIns="0" rIns="0" bIns="0" rtlCol="0" anchor="ctr"/>
          <a:lstStyle/>
          <a:p>
            <a:pPr marL="0" indent="0" algn="l">
              <a:lnSpc>
                <a:spcPts val="2140"/>
              </a:lnSpc>
              <a:buNone/>
            </a:pPr>
            <a:r>
              <a:rPr lang="en-US" sz="1700" dirty="0">
                <a:solidFill>
                  <a:srgbClr val="58534A"/>
                </a:solidFill>
                <a:latin typeface="思源黑体-思源黑体-Regular" pitchFamily="34" charset="0"/>
                <a:ea typeface="思源黑体-思源黑体-Regular" pitchFamily="34" charset="-122"/>
                <a:cs typeface="思源黑体-思源黑体-Regular" pitchFamily="34" charset="-120"/>
              </a:rPr>
              <a:t> A connection between two vertices (e.g., a road, a power line).</a:t>
            </a:r>
            <a:endParaRPr lang="en-US" sz="1700" dirty="0"/>
          </a:p>
        </p:txBody>
      </p:sp>
      <p:sp>
        <p:nvSpPr>
          <p:cNvPr id="24" name="Text 11"/>
          <p:cNvSpPr/>
          <p:nvPr>
            <p:custDataLst>
              <p:tags r:id="rId22"/>
            </p:custDataLst>
          </p:nvPr>
        </p:nvSpPr>
        <p:spPr>
          <a:xfrm>
            <a:off x="9811512" y="2990596"/>
            <a:ext cx="3840480" cy="283464"/>
          </a:xfrm>
          <a:prstGeom prst="rect">
            <a:avLst/>
          </a:prstGeom>
          <a:noFill/>
        </p:spPr>
        <p:txBody>
          <a:bodyPr wrap="none" lIns="0" tIns="0" rIns="0" bIns="0" rtlCol="0" anchor="ctr"/>
          <a:lstStyle/>
          <a:p>
            <a:pPr marL="0" indent="0" algn="l">
              <a:lnSpc>
                <a:spcPts val="2230"/>
              </a:lnSpc>
              <a:buNone/>
            </a:pPr>
            <a:r>
              <a:rPr lang="en-US" sz="1780" b="1" dirty="0">
                <a:solidFill>
                  <a:srgbClr val="58534A"/>
                </a:solidFill>
                <a:latin typeface="思源黑体-思源黑体-Medium" pitchFamily="34" charset="0"/>
                <a:ea typeface="思源黑体-思源黑体-Medium" pitchFamily="34" charset="-122"/>
                <a:cs typeface="思源黑体-思源黑体-Medium" pitchFamily="34" charset="-120"/>
              </a:rPr>
              <a:t>Degree of a Vertex</a:t>
            </a:r>
            <a:endParaRPr lang="en-US" sz="1780" b="1" dirty="0"/>
          </a:p>
        </p:txBody>
      </p:sp>
      <p:sp>
        <p:nvSpPr>
          <p:cNvPr id="25" name="Text 12"/>
          <p:cNvSpPr/>
          <p:nvPr>
            <p:custDataLst>
              <p:tags r:id="rId23"/>
            </p:custDataLst>
          </p:nvPr>
        </p:nvSpPr>
        <p:spPr>
          <a:xfrm>
            <a:off x="10012680" y="2359660"/>
            <a:ext cx="146304" cy="365760"/>
          </a:xfrm>
          <a:prstGeom prst="rect">
            <a:avLst/>
          </a:prstGeom>
          <a:noFill/>
        </p:spPr>
        <p:txBody>
          <a:bodyPr wrap="none" lIns="0" tIns="0" rIns="0" bIns="0" rtlCol="0" anchor="ctr"/>
          <a:lstStyle/>
          <a:p>
            <a:pPr marL="0" indent="0" algn="l">
              <a:lnSpc>
                <a:spcPts val="2310"/>
              </a:lnSpc>
              <a:buNone/>
            </a:pPr>
            <a:r>
              <a:rPr lang="en-US" sz="1920" dirty="0">
                <a:solidFill>
                  <a:srgbClr val="030303"/>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26" name="Text 13"/>
          <p:cNvSpPr/>
          <p:nvPr>
            <p:custDataLst>
              <p:tags r:id="rId24"/>
            </p:custDataLst>
          </p:nvPr>
        </p:nvSpPr>
        <p:spPr>
          <a:xfrm>
            <a:off x="9811512" y="3438652"/>
            <a:ext cx="3840480" cy="548640"/>
          </a:xfrm>
          <a:prstGeom prst="rect">
            <a:avLst/>
          </a:prstGeom>
          <a:noFill/>
        </p:spPr>
        <p:txBody>
          <a:bodyPr wrap="square" lIns="0" tIns="0" rIns="0" bIns="0" rtlCol="0" anchor="ctr"/>
          <a:lstStyle/>
          <a:p>
            <a:pPr marL="0" indent="0" algn="l">
              <a:lnSpc>
                <a:spcPts val="2140"/>
              </a:lnSpc>
              <a:buNone/>
            </a:pPr>
            <a:r>
              <a:rPr lang="en-US" sz="1700" dirty="0">
                <a:solidFill>
                  <a:srgbClr val="58534A"/>
                </a:solidFill>
                <a:latin typeface="思源黑体-思源黑体-Regular" pitchFamily="34" charset="0"/>
                <a:ea typeface="思源黑体-思源黑体-Regular" pitchFamily="34" charset="-122"/>
                <a:cs typeface="思源黑体-思源黑体-Regular" pitchFamily="34" charset="-120"/>
              </a:rPr>
              <a:t> The number of edges connected to that vertex.</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86384" y="4370832"/>
            <a:ext cx="4233672" cy="1691640"/>
          </a:xfrm>
          <a:prstGeom prst="rect">
            <a:avLst/>
          </a:prstGeom>
        </p:spPr>
      </p:pic>
      <p:pic>
        <p:nvPicPr>
          <p:cNvPr id="5" name="Image 3" descr="preencoded.png"/>
          <p:cNvPicPr>
            <a:picLocks noChangeAspect="1"/>
          </p:cNvPicPr>
          <p:nvPr/>
        </p:nvPicPr>
        <p:blipFill>
          <a:blip r:embed="rId3"/>
          <a:stretch>
            <a:fillRect/>
          </a:stretch>
        </p:blipFill>
        <p:spPr>
          <a:xfrm>
            <a:off x="5202936" y="4370832"/>
            <a:ext cx="4233672" cy="1691640"/>
          </a:xfrm>
          <a:prstGeom prst="rect">
            <a:avLst/>
          </a:prstGeom>
        </p:spPr>
      </p:pic>
      <p:pic>
        <p:nvPicPr>
          <p:cNvPr id="6" name="Image 4" descr="preencoded.png"/>
          <p:cNvPicPr>
            <a:picLocks noChangeAspect="1"/>
          </p:cNvPicPr>
          <p:nvPr/>
        </p:nvPicPr>
        <p:blipFill>
          <a:blip r:embed="rId3"/>
          <a:stretch>
            <a:fillRect/>
          </a:stretch>
        </p:blipFill>
        <p:spPr>
          <a:xfrm>
            <a:off x="9628632" y="4370832"/>
            <a:ext cx="4233672" cy="1691640"/>
          </a:xfrm>
          <a:prstGeom prst="rect">
            <a:avLst/>
          </a:prstGeom>
        </p:spPr>
      </p:pic>
      <p:sp>
        <p:nvSpPr>
          <p:cNvPr id="7" name="Text 0"/>
          <p:cNvSpPr/>
          <p:nvPr/>
        </p:nvSpPr>
        <p:spPr>
          <a:xfrm>
            <a:off x="795528" y="1014984"/>
            <a:ext cx="13048488" cy="576072"/>
          </a:xfrm>
          <a:prstGeom prst="rect">
            <a:avLst/>
          </a:prstGeom>
          <a:noFill/>
        </p:spPr>
        <p:txBody>
          <a:bodyPr wrap="none" lIns="0" tIns="0" rIns="0" bIns="0" rtlCol="0" anchor="ctr"/>
          <a:lstStyle/>
          <a:p>
            <a:pPr marL="0" indent="0" algn="l">
              <a:lnSpc>
                <a:spcPts val="4460"/>
              </a:lnSpc>
              <a:buNone/>
            </a:pPr>
            <a:r>
              <a:rPr lang="en-US" sz="3570" dirty="0">
                <a:solidFill>
                  <a:srgbClr val="3B3530"/>
                </a:solidFill>
                <a:latin typeface="思源黑体-思源黑体-Medium" pitchFamily="34" charset="0"/>
                <a:ea typeface="思源黑体-思源黑体-Medium" pitchFamily="34" charset="-122"/>
                <a:cs typeface="思源黑体-思源黑体-Medium" pitchFamily="34" charset="-120"/>
              </a:rPr>
              <a:t>Eulerian Circuits in Power Grids</a:t>
            </a:r>
            <a:endParaRPr lang="en-US" sz="3570" dirty="0"/>
          </a:p>
        </p:txBody>
      </p:sp>
      <p:sp>
        <p:nvSpPr>
          <p:cNvPr id="8" name="Text 1"/>
          <p:cNvSpPr/>
          <p:nvPr/>
        </p:nvSpPr>
        <p:spPr>
          <a:xfrm>
            <a:off x="795528" y="1837944"/>
            <a:ext cx="13048488" cy="1700784"/>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Application: Power Grid Inspection</a:t>
            </a:r>
            <a:endParaRPr lang="en-US" sz="1780" b="1"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Power grids are vast networks of power stations (vertices) and transmission lines (edges).</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Problem: How can an inspection drone or team check every power line without repeating paths or missing any?</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Solution: If the power grid (or a section of it) can be modeled as a graph with an Eulerian circuit, then a single, continuous path can be planned to inspect every line efficiently.</a:t>
            </a:r>
            <a:endParaRPr lang="en-US" sz="1780" dirty="0"/>
          </a:p>
        </p:txBody>
      </p:sp>
      <p:sp>
        <p:nvSpPr>
          <p:cNvPr id="9" name="Text 2"/>
          <p:cNvSpPr/>
          <p:nvPr/>
        </p:nvSpPr>
        <p:spPr>
          <a:xfrm>
            <a:off x="795528" y="3785616"/>
            <a:ext cx="13048488" cy="347472"/>
          </a:xfrm>
          <a:prstGeom prst="rect">
            <a:avLst/>
          </a:prstGeom>
          <a:noFill/>
        </p:spPr>
        <p:txBody>
          <a:bodyPr wrap="non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Benefits for Power Grids:</a:t>
            </a:r>
            <a:endParaRPr lang="en-US" sz="1780" b="1" dirty="0"/>
          </a:p>
        </p:txBody>
      </p:sp>
      <p:sp>
        <p:nvSpPr>
          <p:cNvPr id="10" name="Text 3"/>
          <p:cNvSpPr/>
          <p:nvPr/>
        </p:nvSpPr>
        <p:spPr>
          <a:xfrm>
            <a:off x="1042416" y="4626864"/>
            <a:ext cx="3721608" cy="356616"/>
          </a:xfrm>
          <a:prstGeom prst="rect">
            <a:avLst/>
          </a:prstGeom>
          <a:noFill/>
        </p:spPr>
        <p:txBody>
          <a:bodyPr wrap="none" lIns="0" tIns="0" rIns="0" bIns="0" rtlCol="0" anchor="ctr"/>
          <a:lstStyle/>
          <a:p>
            <a:pPr marL="0" indent="0" algn="l">
              <a:lnSpc>
                <a:spcPts val="2790"/>
              </a:lnSpc>
              <a:buNone/>
            </a:pPr>
            <a:r>
              <a:rPr lang="en-US" sz="2230" dirty="0">
                <a:solidFill>
                  <a:srgbClr val="58534A"/>
                </a:solidFill>
                <a:latin typeface="思源黑体-思源黑体-Medium" pitchFamily="34" charset="0"/>
                <a:ea typeface="思源黑体-思源黑体-Medium" pitchFamily="34" charset="-122"/>
                <a:cs typeface="思源黑体-思源黑体-Medium" pitchFamily="34" charset="-120"/>
              </a:rPr>
              <a:t>Efficiency</a:t>
            </a:r>
            <a:endParaRPr lang="en-US" sz="2230" dirty="0"/>
          </a:p>
        </p:txBody>
      </p:sp>
      <p:sp>
        <p:nvSpPr>
          <p:cNvPr id="11" name="Text 4"/>
          <p:cNvSpPr/>
          <p:nvPr/>
        </p:nvSpPr>
        <p:spPr>
          <a:xfrm>
            <a:off x="1042416" y="5120640"/>
            <a:ext cx="3721608" cy="685800"/>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Reduces fuel consumption and time for inspection.</a:t>
            </a:r>
            <a:endParaRPr lang="en-US" sz="1780" dirty="0"/>
          </a:p>
        </p:txBody>
      </p:sp>
      <p:sp>
        <p:nvSpPr>
          <p:cNvPr id="12" name="Text 5"/>
          <p:cNvSpPr/>
          <p:nvPr/>
        </p:nvSpPr>
        <p:spPr>
          <a:xfrm>
            <a:off x="795528" y="6291072"/>
            <a:ext cx="13048488" cy="685800"/>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Challenge: Real-world grids are complex. They might not always perfectly fit the "even degree" rule. Solutions involve adding temporary "dummy" edges or breaking down the problem into smaller Eulerian paths.</a:t>
            </a:r>
            <a:endParaRPr lang="en-US" sz="1780" dirty="0"/>
          </a:p>
        </p:txBody>
      </p:sp>
      <p:sp>
        <p:nvSpPr>
          <p:cNvPr id="13" name="Text 6"/>
          <p:cNvSpPr/>
          <p:nvPr/>
        </p:nvSpPr>
        <p:spPr>
          <a:xfrm>
            <a:off x="5458968" y="4626864"/>
            <a:ext cx="3721608" cy="356616"/>
          </a:xfrm>
          <a:prstGeom prst="rect">
            <a:avLst/>
          </a:prstGeom>
          <a:noFill/>
        </p:spPr>
        <p:txBody>
          <a:bodyPr wrap="none" lIns="0" tIns="0" rIns="0" bIns="0" rtlCol="0" anchor="ctr"/>
          <a:lstStyle/>
          <a:p>
            <a:pPr marL="0" indent="0" algn="l">
              <a:lnSpc>
                <a:spcPts val="2790"/>
              </a:lnSpc>
              <a:buNone/>
            </a:pPr>
            <a:r>
              <a:rPr lang="en-US" sz="2230" dirty="0">
                <a:solidFill>
                  <a:srgbClr val="58534A"/>
                </a:solidFill>
                <a:latin typeface="思源黑体-思源黑体-Medium" pitchFamily="34" charset="0"/>
                <a:ea typeface="思源黑体-思源黑体-Medium" pitchFamily="34" charset="-122"/>
                <a:cs typeface="思源黑体-思源黑体-Medium" pitchFamily="34" charset="-120"/>
              </a:rPr>
              <a:t>Completeness</a:t>
            </a:r>
            <a:endParaRPr lang="en-US" sz="2230" dirty="0"/>
          </a:p>
        </p:txBody>
      </p:sp>
      <p:sp>
        <p:nvSpPr>
          <p:cNvPr id="14" name="Text 7"/>
          <p:cNvSpPr/>
          <p:nvPr/>
        </p:nvSpPr>
        <p:spPr>
          <a:xfrm>
            <a:off x="5458968" y="5120640"/>
            <a:ext cx="3721608" cy="685800"/>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Ensures every part of the network is checked.</a:t>
            </a:r>
            <a:endParaRPr lang="en-US" sz="1780" dirty="0"/>
          </a:p>
        </p:txBody>
      </p:sp>
      <p:sp>
        <p:nvSpPr>
          <p:cNvPr id="15" name="Text 8"/>
          <p:cNvSpPr/>
          <p:nvPr/>
        </p:nvSpPr>
        <p:spPr>
          <a:xfrm>
            <a:off x="9884664" y="4626864"/>
            <a:ext cx="3721608" cy="356616"/>
          </a:xfrm>
          <a:prstGeom prst="rect">
            <a:avLst/>
          </a:prstGeom>
          <a:noFill/>
        </p:spPr>
        <p:txBody>
          <a:bodyPr wrap="none" lIns="0" tIns="0" rIns="0" bIns="0" rtlCol="0" anchor="ctr"/>
          <a:lstStyle/>
          <a:p>
            <a:pPr marL="0" indent="0" algn="l">
              <a:lnSpc>
                <a:spcPts val="2790"/>
              </a:lnSpc>
              <a:buNone/>
            </a:pPr>
            <a:r>
              <a:rPr lang="en-US" sz="2230" dirty="0">
                <a:solidFill>
                  <a:srgbClr val="58534A"/>
                </a:solidFill>
                <a:latin typeface="思源黑体-思源黑体-Medium" pitchFamily="34" charset="0"/>
                <a:ea typeface="思源黑体-思源黑体-Medium" pitchFamily="34" charset="-122"/>
                <a:cs typeface="思源黑体-思源黑体-Medium" pitchFamily="34" charset="-120"/>
              </a:rPr>
              <a:t>Optimized Routing</a:t>
            </a:r>
            <a:endParaRPr lang="en-US" sz="2230" dirty="0"/>
          </a:p>
        </p:txBody>
      </p:sp>
      <p:sp>
        <p:nvSpPr>
          <p:cNvPr id="16" name="Text 9"/>
          <p:cNvSpPr/>
          <p:nvPr/>
        </p:nvSpPr>
        <p:spPr>
          <a:xfrm>
            <a:off x="9884664" y="5120640"/>
            <a:ext cx="3721608" cy="685800"/>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Provides a clear, single path for maintenance crews.</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Generated Image October 20, 2025 - 3_31PM"/>
          <p:cNvPicPr>
            <a:picLocks noChangeAspect="1"/>
          </p:cNvPicPr>
          <p:nvPr/>
        </p:nvPicPr>
        <p:blipFill>
          <a:blip r:embed="rId1"/>
          <a:stretch>
            <a:fillRect/>
          </a:stretch>
        </p:blipFill>
        <p:spPr>
          <a:xfrm>
            <a:off x="0" y="-635"/>
            <a:ext cx="7474585" cy="8231505"/>
          </a:xfrm>
          <a:prstGeom prst="rect">
            <a:avLst/>
          </a:prstGeom>
        </p:spPr>
      </p:pic>
      <p:pic>
        <p:nvPicPr>
          <p:cNvPr id="33" name="Picture 32" descr="Generated Image October 20, 2025 - 3_31PM (5)"/>
          <p:cNvPicPr>
            <a:picLocks noChangeAspect="1"/>
          </p:cNvPicPr>
          <p:nvPr/>
        </p:nvPicPr>
        <p:blipFill>
          <a:blip r:embed="rId2"/>
          <a:stretch>
            <a:fillRect/>
          </a:stretch>
        </p:blipFill>
        <p:spPr>
          <a:xfrm>
            <a:off x="7315200" y="-635"/>
            <a:ext cx="7315200" cy="82302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custDataLst>
              <p:tags r:id="rId3"/>
            </p:custDataLst>
          </p:nvPr>
        </p:nvPicPr>
        <p:blipFill>
          <a:blip r:embed="rId4"/>
          <a:stretch>
            <a:fillRect/>
          </a:stretch>
        </p:blipFill>
        <p:spPr>
          <a:xfrm>
            <a:off x="886968" y="3840480"/>
            <a:ext cx="4142232" cy="2752344"/>
          </a:xfrm>
          <a:prstGeom prst="rect">
            <a:avLst/>
          </a:prstGeom>
        </p:spPr>
      </p:pic>
      <p:pic>
        <p:nvPicPr>
          <p:cNvPr id="5" name="Image 3" descr="preencoded.png"/>
          <p:cNvPicPr>
            <a:picLocks noChangeAspect="1"/>
          </p:cNvPicPr>
          <p:nvPr>
            <p:custDataLst>
              <p:tags r:id="rId5"/>
            </p:custDataLst>
          </p:nvPr>
        </p:nvPicPr>
        <p:blipFill>
          <a:blip r:embed="rId4"/>
          <a:stretch>
            <a:fillRect/>
          </a:stretch>
        </p:blipFill>
        <p:spPr>
          <a:xfrm>
            <a:off x="5303520" y="3840480"/>
            <a:ext cx="4142232" cy="2752344"/>
          </a:xfrm>
          <a:prstGeom prst="rect">
            <a:avLst/>
          </a:prstGeom>
        </p:spPr>
      </p:pic>
      <p:pic>
        <p:nvPicPr>
          <p:cNvPr id="6" name="Image 4" descr="preencoded.png"/>
          <p:cNvPicPr>
            <a:picLocks noChangeAspect="1"/>
          </p:cNvPicPr>
          <p:nvPr>
            <p:custDataLst>
              <p:tags r:id="rId6"/>
            </p:custDataLst>
          </p:nvPr>
        </p:nvPicPr>
        <p:blipFill>
          <a:blip r:embed="rId4"/>
          <a:stretch>
            <a:fillRect/>
          </a:stretch>
        </p:blipFill>
        <p:spPr>
          <a:xfrm>
            <a:off x="9720072" y="3840480"/>
            <a:ext cx="4142232" cy="2752344"/>
          </a:xfrm>
          <a:prstGeom prst="rect">
            <a:avLst/>
          </a:prstGeom>
        </p:spPr>
      </p:pic>
      <p:pic>
        <p:nvPicPr>
          <p:cNvPr id="7" name="Image 5" descr="preencoded.png"/>
          <p:cNvPicPr>
            <a:picLocks noChangeAspect="1"/>
          </p:cNvPicPr>
          <p:nvPr>
            <p:custDataLst>
              <p:tags r:id="rId7"/>
            </p:custDataLst>
          </p:nvPr>
        </p:nvPicPr>
        <p:blipFill>
          <a:blip r:embed="rId8"/>
          <a:stretch>
            <a:fillRect/>
          </a:stretch>
        </p:blipFill>
        <p:spPr>
          <a:xfrm>
            <a:off x="786384" y="3840480"/>
            <a:ext cx="137160" cy="2752344"/>
          </a:xfrm>
          <a:prstGeom prst="rect">
            <a:avLst/>
          </a:prstGeom>
        </p:spPr>
      </p:pic>
      <p:pic>
        <p:nvPicPr>
          <p:cNvPr id="8" name="Image 6" descr="preencoded.png"/>
          <p:cNvPicPr>
            <a:picLocks noChangeAspect="1"/>
          </p:cNvPicPr>
          <p:nvPr>
            <p:custDataLst>
              <p:tags r:id="rId9"/>
            </p:custDataLst>
          </p:nvPr>
        </p:nvPicPr>
        <p:blipFill>
          <a:blip r:embed="rId8"/>
          <a:stretch>
            <a:fillRect/>
          </a:stretch>
        </p:blipFill>
        <p:spPr>
          <a:xfrm>
            <a:off x="5202936" y="3840480"/>
            <a:ext cx="137160" cy="2752344"/>
          </a:xfrm>
          <a:prstGeom prst="rect">
            <a:avLst/>
          </a:prstGeom>
        </p:spPr>
      </p:pic>
      <p:pic>
        <p:nvPicPr>
          <p:cNvPr id="9" name="Image 7" descr="preencoded.png"/>
          <p:cNvPicPr>
            <a:picLocks noChangeAspect="1"/>
          </p:cNvPicPr>
          <p:nvPr>
            <p:custDataLst>
              <p:tags r:id="rId10"/>
            </p:custDataLst>
          </p:nvPr>
        </p:nvPicPr>
        <p:blipFill>
          <a:blip r:embed="rId8"/>
          <a:stretch>
            <a:fillRect/>
          </a:stretch>
        </p:blipFill>
        <p:spPr>
          <a:xfrm>
            <a:off x="9610344" y="3840480"/>
            <a:ext cx="137160" cy="2752344"/>
          </a:xfrm>
          <a:prstGeom prst="rect">
            <a:avLst/>
          </a:prstGeom>
        </p:spPr>
      </p:pic>
      <p:sp>
        <p:nvSpPr>
          <p:cNvPr id="10" name="Text 0"/>
          <p:cNvSpPr/>
          <p:nvPr/>
        </p:nvSpPr>
        <p:spPr>
          <a:xfrm>
            <a:off x="795528" y="896112"/>
            <a:ext cx="13048488" cy="512064"/>
          </a:xfrm>
          <a:prstGeom prst="rect">
            <a:avLst/>
          </a:prstGeom>
          <a:noFill/>
        </p:spPr>
        <p:txBody>
          <a:bodyPr wrap="none" lIns="0" tIns="0" rIns="0" bIns="0" rtlCol="0" anchor="ctr"/>
          <a:lstStyle/>
          <a:p>
            <a:pPr marL="0" indent="0" algn="l">
              <a:lnSpc>
                <a:spcPts val="4010"/>
              </a:lnSpc>
              <a:buNone/>
            </a:pPr>
            <a:r>
              <a:rPr lang="en-US" sz="3210" dirty="0">
                <a:solidFill>
                  <a:srgbClr val="3B3530"/>
                </a:solidFill>
                <a:latin typeface="思源黑体-思源黑体-Medium" pitchFamily="34" charset="0"/>
                <a:ea typeface="思源黑体-思源黑体-Medium" pitchFamily="34" charset="-122"/>
                <a:cs typeface="思源黑体-思源黑体-Medium" pitchFamily="34" charset="-120"/>
              </a:rPr>
              <a:t>Advanced Considerations and Practical Adjustments</a:t>
            </a:r>
            <a:endParaRPr lang="en-US" sz="3210" dirty="0"/>
          </a:p>
        </p:txBody>
      </p:sp>
      <p:sp>
        <p:nvSpPr>
          <p:cNvPr id="11" name="Text 1"/>
          <p:cNvSpPr/>
          <p:nvPr/>
        </p:nvSpPr>
        <p:spPr>
          <a:xfrm>
            <a:off x="795528" y="1636776"/>
            <a:ext cx="13048488" cy="612648"/>
          </a:xfrm>
          <a:prstGeom prst="rect">
            <a:avLst/>
          </a:prstGeom>
          <a:noFill/>
        </p:spPr>
        <p:txBody>
          <a:bodyPr wrap="square" lIns="0" tIns="0" rIns="0" bIns="0" rtlCol="0" anchor="ctr"/>
          <a:lstStyle/>
          <a:p>
            <a:pPr marL="0" indent="0" algn="l">
              <a:lnSpc>
                <a:spcPts val="241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Real-World Deviations:</a:t>
            </a:r>
            <a:endParaRPr lang="en-US" sz="1780" dirty="0"/>
          </a:p>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Most real-world networks (power grids, utility maps) are not perfect Eulerian circuits. They often have vertices with odd degrees.</a:t>
            </a:r>
            <a:endParaRPr lang="en-US" sz="1780" dirty="0"/>
          </a:p>
        </p:txBody>
      </p:sp>
      <p:sp>
        <p:nvSpPr>
          <p:cNvPr id="12" name="Text 2"/>
          <p:cNvSpPr/>
          <p:nvPr/>
        </p:nvSpPr>
        <p:spPr>
          <a:xfrm>
            <a:off x="795528" y="2478024"/>
            <a:ext cx="13048488" cy="612648"/>
          </a:xfrm>
          <a:prstGeom prst="rect">
            <a:avLst/>
          </a:prstGeom>
          <a:noFill/>
        </p:spPr>
        <p:txBody>
          <a:bodyPr wrap="square" lIns="0" tIns="0" rIns="0" bIns="0" rtlCol="0" anchor="ctr"/>
          <a:lstStyle/>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Eulerian Path: If a graph has exactly two vertices with odd degrees, an Eulerian path exists (starts at one odd-degree vertex and ends at the other, traversing every edge once).</a:t>
            </a:r>
            <a:endParaRPr lang="en-US" sz="1780" dirty="0"/>
          </a:p>
        </p:txBody>
      </p:sp>
      <p:sp>
        <p:nvSpPr>
          <p:cNvPr id="13" name="Text 3"/>
          <p:cNvSpPr/>
          <p:nvPr/>
        </p:nvSpPr>
        <p:spPr>
          <a:xfrm>
            <a:off x="795528" y="3319272"/>
            <a:ext cx="13048488" cy="310896"/>
          </a:xfrm>
          <a:prstGeom prst="rect">
            <a:avLst/>
          </a:prstGeom>
          <a:noFill/>
        </p:spPr>
        <p:txBody>
          <a:bodyPr wrap="none" lIns="0" tIns="0" rIns="0" bIns="0" rtlCol="0" anchor="ctr"/>
          <a:lstStyle/>
          <a:p>
            <a:pPr marL="0" indent="0" algn="l">
              <a:lnSpc>
                <a:spcPts val="241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Strategies for Non-Eulerian Graphs:</a:t>
            </a:r>
            <a:endParaRPr lang="en-US" sz="1780" b="1" dirty="0"/>
          </a:p>
        </p:txBody>
      </p:sp>
      <p:sp>
        <p:nvSpPr>
          <p:cNvPr id="14" name="Text 4"/>
          <p:cNvSpPr/>
          <p:nvPr>
            <p:custDataLst>
              <p:tags r:id="rId11"/>
            </p:custDataLst>
          </p:nvPr>
        </p:nvSpPr>
        <p:spPr>
          <a:xfrm>
            <a:off x="1106424" y="4078224"/>
            <a:ext cx="3694176" cy="320040"/>
          </a:xfrm>
          <a:prstGeom prst="rect">
            <a:avLst/>
          </a:prstGeom>
          <a:noFill/>
        </p:spPr>
        <p:txBody>
          <a:bodyPr wrap="none" lIns="0" tIns="0" rIns="0" bIns="0" rtlCol="0" anchor="ctr"/>
          <a:lstStyle/>
          <a:p>
            <a:pPr marL="0" indent="0" algn="l">
              <a:lnSpc>
                <a:spcPts val="2510"/>
              </a:lnSpc>
              <a:buNone/>
            </a:pPr>
            <a:r>
              <a:rPr lang="en-US" sz="2000" dirty="0">
                <a:solidFill>
                  <a:srgbClr val="58534A"/>
                </a:solidFill>
                <a:latin typeface="思源黑体-思源黑体-Medium" pitchFamily="34" charset="0"/>
                <a:ea typeface="思源黑体-思源黑体-Medium" pitchFamily="34" charset="-122"/>
                <a:cs typeface="思源黑体-思源黑体-Medium" pitchFamily="34" charset="-120"/>
              </a:rPr>
              <a:t>Edge Duplication</a:t>
            </a:r>
            <a:endParaRPr lang="en-US" sz="2000" dirty="0"/>
          </a:p>
        </p:txBody>
      </p:sp>
      <p:sp>
        <p:nvSpPr>
          <p:cNvPr id="15" name="Text 5"/>
          <p:cNvSpPr/>
          <p:nvPr>
            <p:custDataLst>
              <p:tags r:id="rId12"/>
            </p:custDataLst>
          </p:nvPr>
        </p:nvSpPr>
        <p:spPr>
          <a:xfrm>
            <a:off x="1106424" y="4517136"/>
            <a:ext cx="3694176" cy="1837944"/>
          </a:xfrm>
          <a:prstGeom prst="rect">
            <a:avLst/>
          </a:prstGeom>
          <a:noFill/>
        </p:spPr>
        <p:txBody>
          <a:bodyPr wrap="square" lIns="0" tIns="0" rIns="0" bIns="0" rtlCol="0" anchor="ctr"/>
          <a:lstStyle/>
          <a:p>
            <a:pPr marL="0" indent="0" algn="l">
              <a:lnSpc>
                <a:spcPts val="2410"/>
              </a:lnSpc>
              <a:buNone/>
            </a:pPr>
            <a:r>
              <a:rPr lang="en-US" sz="1600" dirty="0">
                <a:solidFill>
                  <a:srgbClr val="58534A"/>
                </a:solidFill>
                <a:latin typeface="思源黑体-思源黑体-Regular" pitchFamily="34" charset="0"/>
                <a:ea typeface="思源黑体-思源黑体-Regular" pitchFamily="34" charset="-122"/>
                <a:cs typeface="思源黑体-思源黑体-Regular" pitchFamily="34" charset="-120"/>
              </a:rPr>
              <a:t> Add "dummy" edges to connect odd-degree vertices or transform them into even-degree vertices. This creates an Eulerian circuit but means some physical paths are traversed twice.</a:t>
            </a:r>
            <a:endParaRPr lang="en-US" sz="1600" dirty="0"/>
          </a:p>
        </p:txBody>
      </p:sp>
      <p:sp>
        <p:nvSpPr>
          <p:cNvPr id="16" name="Text 6"/>
          <p:cNvSpPr/>
          <p:nvPr/>
        </p:nvSpPr>
        <p:spPr>
          <a:xfrm>
            <a:off x="795528" y="6803136"/>
            <a:ext cx="13048488" cy="310896"/>
          </a:xfrm>
          <a:prstGeom prst="rect">
            <a:avLst/>
          </a:prstGeom>
          <a:noFill/>
        </p:spPr>
        <p:txBody>
          <a:bodyPr wrap="none" lIns="0" tIns="0" rIns="0" bIns="0" rtlCol="0" anchor="ctr"/>
          <a:lstStyle/>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Keywords: Graph Theory, Network Optimization, Pathfinding, Routing, Efficiency.</a:t>
            </a:r>
            <a:endParaRPr lang="en-US" sz="1780" dirty="0"/>
          </a:p>
        </p:txBody>
      </p:sp>
      <p:sp>
        <p:nvSpPr>
          <p:cNvPr id="17" name="Text 7"/>
          <p:cNvSpPr/>
          <p:nvPr>
            <p:custDataLst>
              <p:tags r:id="rId13"/>
            </p:custDataLst>
          </p:nvPr>
        </p:nvSpPr>
        <p:spPr>
          <a:xfrm>
            <a:off x="5522976" y="4078224"/>
            <a:ext cx="3694176" cy="320040"/>
          </a:xfrm>
          <a:prstGeom prst="rect">
            <a:avLst/>
          </a:prstGeom>
          <a:noFill/>
        </p:spPr>
        <p:txBody>
          <a:bodyPr wrap="none" lIns="0" tIns="0" rIns="0" bIns="0" rtlCol="0" anchor="ctr"/>
          <a:lstStyle/>
          <a:p>
            <a:pPr marL="0" indent="0" algn="l">
              <a:lnSpc>
                <a:spcPts val="2510"/>
              </a:lnSpc>
              <a:buNone/>
            </a:pPr>
            <a:r>
              <a:rPr lang="en-US" sz="2000" dirty="0">
                <a:solidFill>
                  <a:srgbClr val="58534A"/>
                </a:solidFill>
                <a:latin typeface="思源黑体-思源黑体-Medium" pitchFamily="34" charset="0"/>
                <a:ea typeface="思源黑体-思源黑体-Medium" pitchFamily="34" charset="-122"/>
                <a:cs typeface="思源黑体-思源黑体-Medium" pitchFamily="34" charset="-120"/>
              </a:rPr>
              <a:t>Path Decomposition</a:t>
            </a:r>
            <a:endParaRPr lang="en-US" sz="2000" dirty="0"/>
          </a:p>
        </p:txBody>
      </p:sp>
      <p:sp>
        <p:nvSpPr>
          <p:cNvPr id="18" name="Text 8"/>
          <p:cNvSpPr/>
          <p:nvPr>
            <p:custDataLst>
              <p:tags r:id="rId14"/>
            </p:custDataLst>
          </p:nvPr>
        </p:nvSpPr>
        <p:spPr>
          <a:xfrm>
            <a:off x="5522976" y="4517136"/>
            <a:ext cx="3694176" cy="1536192"/>
          </a:xfrm>
          <a:prstGeom prst="rect">
            <a:avLst/>
          </a:prstGeom>
          <a:noFill/>
        </p:spPr>
        <p:txBody>
          <a:bodyPr wrap="square" lIns="0" tIns="0" rIns="0" bIns="0" rtlCol="0" anchor="ctr"/>
          <a:lstStyle/>
          <a:p>
            <a:pPr marL="0" indent="0" algn="l">
              <a:lnSpc>
                <a:spcPts val="2410"/>
              </a:lnSpc>
              <a:buNone/>
            </a:pPr>
            <a:r>
              <a:rPr lang="en-US" sz="1600" dirty="0">
                <a:solidFill>
                  <a:srgbClr val="58534A"/>
                </a:solidFill>
                <a:latin typeface="思源黑体-思源黑体-Regular" pitchFamily="34" charset="0"/>
                <a:ea typeface="思源黑体-思源黑体-Regular" pitchFamily="34" charset="-122"/>
                <a:cs typeface="思源黑体-思源黑体-Regular" pitchFamily="34" charset="-120"/>
              </a:rPr>
              <a:t> Break down the complex network into smaller sub-graphs that are Eulerian, or use multiple vehicles/teams to cover different paths.</a:t>
            </a:r>
            <a:endParaRPr lang="en-US" sz="1600" dirty="0"/>
          </a:p>
        </p:txBody>
      </p:sp>
      <p:sp>
        <p:nvSpPr>
          <p:cNvPr id="19" name="Text 9"/>
          <p:cNvSpPr/>
          <p:nvPr>
            <p:custDataLst>
              <p:tags r:id="rId15"/>
            </p:custDataLst>
          </p:nvPr>
        </p:nvSpPr>
        <p:spPr>
          <a:xfrm>
            <a:off x="9939528" y="4078224"/>
            <a:ext cx="3694176" cy="320040"/>
          </a:xfrm>
          <a:prstGeom prst="rect">
            <a:avLst/>
          </a:prstGeom>
          <a:noFill/>
        </p:spPr>
        <p:txBody>
          <a:bodyPr wrap="none" lIns="0" tIns="0" rIns="0" bIns="0" rtlCol="0" anchor="ctr"/>
          <a:lstStyle/>
          <a:p>
            <a:pPr marL="0" indent="0" algn="l">
              <a:lnSpc>
                <a:spcPts val="2510"/>
              </a:lnSpc>
              <a:buNone/>
            </a:pPr>
            <a:r>
              <a:rPr lang="en-US" sz="2000" dirty="0">
                <a:solidFill>
                  <a:srgbClr val="58534A"/>
                </a:solidFill>
                <a:latin typeface="思源黑体-思源黑体-Medium" pitchFamily="34" charset="0"/>
                <a:ea typeface="思源黑体-思源黑体-Medium" pitchFamily="34" charset="-122"/>
                <a:cs typeface="思源黑体-思源黑体-Medium" pitchFamily="34" charset="-120"/>
              </a:rPr>
              <a:t>Approximation Algorithms</a:t>
            </a:r>
            <a:endParaRPr lang="en-US" sz="2000" dirty="0"/>
          </a:p>
        </p:txBody>
      </p:sp>
      <p:sp>
        <p:nvSpPr>
          <p:cNvPr id="20" name="Text 10"/>
          <p:cNvSpPr/>
          <p:nvPr>
            <p:custDataLst>
              <p:tags r:id="rId16"/>
            </p:custDataLst>
          </p:nvPr>
        </p:nvSpPr>
        <p:spPr>
          <a:xfrm>
            <a:off x="9939528" y="4517136"/>
            <a:ext cx="3694176" cy="1536192"/>
          </a:xfrm>
          <a:prstGeom prst="rect">
            <a:avLst/>
          </a:prstGeom>
          <a:noFill/>
        </p:spPr>
        <p:txBody>
          <a:bodyPr wrap="square" lIns="0" tIns="0" rIns="0" bIns="0" rtlCol="0" anchor="ctr"/>
          <a:lstStyle/>
          <a:p>
            <a:pPr marL="0" indent="0" algn="l">
              <a:lnSpc>
                <a:spcPts val="2410"/>
              </a:lnSpc>
              <a:buNone/>
            </a:pPr>
            <a:r>
              <a:rPr lang="en-US" sz="1600" dirty="0">
                <a:solidFill>
                  <a:srgbClr val="58534A"/>
                </a:solidFill>
                <a:latin typeface="思源黑体-思源黑体-Regular" pitchFamily="34" charset="0"/>
                <a:ea typeface="思源黑体-思源黑体-Regular" pitchFamily="34" charset="-122"/>
                <a:cs typeface="思源黑体-思源黑体-Regular" pitchFamily="34" charset="-120"/>
              </a:rPr>
              <a:t> For very large and dynamic networks, use algorithms that find "near-Eulerian" paths to achieve high efficiency, even if not perfectly optimal.</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95528" y="7141464"/>
            <a:ext cx="13048488" cy="27432"/>
          </a:xfrm>
          <a:prstGeom prst="rect">
            <a:avLst/>
          </a:prstGeom>
        </p:spPr>
      </p:pic>
      <p:sp>
        <p:nvSpPr>
          <p:cNvPr id="5" name="Text 0"/>
          <p:cNvSpPr/>
          <p:nvPr/>
        </p:nvSpPr>
        <p:spPr>
          <a:xfrm>
            <a:off x="813816" y="1060704"/>
            <a:ext cx="7552944" cy="1353312"/>
          </a:xfrm>
          <a:prstGeom prst="rect">
            <a:avLst/>
          </a:prstGeom>
          <a:noFill/>
        </p:spPr>
        <p:txBody>
          <a:bodyPr wrap="none" lIns="0" tIns="0" rIns="0" bIns="0" rtlCol="0" anchor="ctr"/>
          <a:lstStyle/>
          <a:p>
            <a:pPr marL="0" indent="0" algn="l">
              <a:lnSpc>
                <a:spcPts val="10600"/>
              </a:lnSpc>
              <a:buNone/>
            </a:pPr>
            <a:r>
              <a:rPr lang="en-US" sz="8480" dirty="0">
                <a:solidFill>
                  <a:srgbClr val="3B3530"/>
                </a:solidFill>
                <a:latin typeface="思源黑体-思源黑体-Medium" pitchFamily="34" charset="0"/>
                <a:ea typeface="思源黑体-思源黑体-Medium" pitchFamily="34" charset="-122"/>
                <a:cs typeface="思源黑体-思源黑体-Medium" pitchFamily="34" charset="-120"/>
              </a:rPr>
              <a:t>02</a:t>
            </a:r>
            <a:endParaRPr lang="en-US" sz="8480" dirty="0"/>
          </a:p>
        </p:txBody>
      </p:sp>
      <p:sp>
        <p:nvSpPr>
          <p:cNvPr id="6" name="Text 1"/>
          <p:cNvSpPr/>
          <p:nvPr/>
        </p:nvSpPr>
        <p:spPr>
          <a:xfrm>
            <a:off x="813816" y="2624328"/>
            <a:ext cx="7552944"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7" name="Text 2"/>
          <p:cNvSpPr/>
          <p:nvPr/>
        </p:nvSpPr>
        <p:spPr>
          <a:xfrm>
            <a:off x="813816" y="3163824"/>
            <a:ext cx="7552944"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8" name="Text 3"/>
          <p:cNvSpPr/>
          <p:nvPr/>
        </p:nvSpPr>
        <p:spPr>
          <a:xfrm>
            <a:off x="795528" y="3959352"/>
            <a:ext cx="13048488"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9" name="Text 4"/>
          <p:cNvSpPr/>
          <p:nvPr/>
        </p:nvSpPr>
        <p:spPr>
          <a:xfrm>
            <a:off x="795528" y="4526280"/>
            <a:ext cx="13048488"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10" name="Text 5"/>
          <p:cNvSpPr/>
          <p:nvPr/>
        </p:nvSpPr>
        <p:spPr>
          <a:xfrm>
            <a:off x="795528" y="5093208"/>
            <a:ext cx="13048488"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11" name="Text 6"/>
          <p:cNvSpPr/>
          <p:nvPr/>
        </p:nvSpPr>
        <p:spPr>
          <a:xfrm>
            <a:off x="795528" y="5660136"/>
            <a:ext cx="13048488"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12" name="Text 7"/>
          <p:cNvSpPr/>
          <p:nvPr/>
        </p:nvSpPr>
        <p:spPr>
          <a:xfrm>
            <a:off x="795528" y="6227064"/>
            <a:ext cx="13048488" cy="676656"/>
          </a:xfrm>
          <a:prstGeom prst="rect">
            <a:avLst/>
          </a:prstGeom>
          <a:noFill/>
        </p:spPr>
        <p:txBody>
          <a:bodyPr wrap="none" lIns="0" tIns="0" rIns="0" bIns="0" rtlCol="0" anchor="ctr"/>
          <a:lstStyle/>
          <a:p>
            <a:pPr marL="0" indent="0" algn="l">
              <a:lnSpc>
                <a:spcPts val="5300"/>
              </a:lnSpc>
              <a:buNone/>
            </a:pPr>
            <a:r>
              <a:rPr lang="en-US" sz="4240" dirty="0">
                <a:solidFill>
                  <a:srgbClr val="3B3530"/>
                </a:solidFill>
                <a:latin typeface="思源黑体-思源黑体-Medium" pitchFamily="34" charset="0"/>
                <a:ea typeface="思源黑体-思源黑体-Medium" pitchFamily="34" charset="-122"/>
                <a:cs typeface="思源黑体-思源黑体-Medium" pitchFamily="34" charset="-120"/>
              </a:rPr>
              <a:t>Homomorphisms in Software and Data Structures</a:t>
            </a:r>
            <a:endParaRPr lang="en-US" sz="4240" dirty="0"/>
          </a:p>
        </p:txBody>
      </p:sp>
      <p:sp>
        <p:nvSpPr>
          <p:cNvPr id="13" name="Text 8"/>
          <p:cNvSpPr/>
          <p:nvPr/>
        </p:nvSpPr>
        <p:spPr>
          <a:xfrm>
            <a:off x="9006840" y="1060704"/>
            <a:ext cx="4818888" cy="329184"/>
          </a:xfrm>
          <a:prstGeom prst="rect">
            <a:avLst/>
          </a:prstGeom>
          <a:noFill/>
        </p:spPr>
        <p:txBody>
          <a:bodyPr wrap="none" lIns="0" tIns="0" rIns="0" bIns="0" rtlCol="0" anchor="ctr"/>
          <a:lstStyle/>
          <a:p>
            <a:pPr marL="0" indent="0" algn="l">
              <a:lnSpc>
                <a:spcPts val="2540"/>
              </a:lnSpc>
              <a:buNone/>
            </a:pPr>
            <a:endParaRPr lang="en-US" sz="1690"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DIAGRAM_VIRTUALLY_FRAME" val="{&quot;height&quot;:168.48,&quot;left&quot;:61.92,&quot;top&quot;:162.04,&quot;width&quot;:1029.6}"/>
</p:tagLst>
</file>

<file path=ppt/tags/tag11.xml><?xml version="1.0" encoding="utf-8"?>
<p:tagLst xmlns:p="http://schemas.openxmlformats.org/presentationml/2006/main">
  <p:tag name="KSO_WM_DIAGRAM_VIRTUALLY_FRAME" val="{&quot;height&quot;:168.48,&quot;left&quot;:61.92,&quot;top&quot;:162.04,&quot;width&quot;:1029.6}"/>
</p:tagLst>
</file>

<file path=ppt/tags/tag12.xml><?xml version="1.0" encoding="utf-8"?>
<p:tagLst xmlns:p="http://schemas.openxmlformats.org/presentationml/2006/main">
  <p:tag name="KSO_WM_DIAGRAM_VIRTUALLY_FRAME" val="{&quot;height&quot;:168.48,&quot;left&quot;:61.92,&quot;top&quot;:162.04,&quot;width&quot;:1029.6}"/>
</p:tagLst>
</file>

<file path=ppt/tags/tag13.xml><?xml version="1.0" encoding="utf-8"?>
<p:tagLst xmlns:p="http://schemas.openxmlformats.org/presentationml/2006/main">
  <p:tag name="KSO_WM_DIAGRAM_VIRTUALLY_FRAME" val="{&quot;height&quot;:168.48,&quot;left&quot;:61.92,&quot;top&quot;:162.04,&quot;width&quot;:1029.6}"/>
</p:tagLst>
</file>

<file path=ppt/tags/tag14.xml><?xml version="1.0" encoding="utf-8"?>
<p:tagLst xmlns:p="http://schemas.openxmlformats.org/presentationml/2006/main">
  <p:tag name="KSO_WM_DIAGRAM_VIRTUALLY_FRAME" val="{&quot;height&quot;:168.48,&quot;left&quot;:61.92,&quot;top&quot;:162.04,&quot;width&quot;:1029.6}"/>
</p:tagLst>
</file>

<file path=ppt/tags/tag15.xml><?xml version="1.0" encoding="utf-8"?>
<p:tagLst xmlns:p="http://schemas.openxmlformats.org/presentationml/2006/main">
  <p:tag name="KSO_WM_DIAGRAM_VIRTUALLY_FRAME" val="{&quot;height&quot;:168.48,&quot;left&quot;:61.92,&quot;top&quot;:162.04,&quot;width&quot;:1029.6}"/>
</p:tagLst>
</file>

<file path=ppt/tags/tag16.xml><?xml version="1.0" encoding="utf-8"?>
<p:tagLst xmlns:p="http://schemas.openxmlformats.org/presentationml/2006/main">
  <p:tag name="KSO_WM_DIAGRAM_VIRTUALLY_FRAME" val="{&quot;height&quot;:168.48,&quot;left&quot;:61.92,&quot;top&quot;:162.04,&quot;width&quot;:1029.6}"/>
</p:tagLst>
</file>

<file path=ppt/tags/tag17.xml><?xml version="1.0" encoding="utf-8"?>
<p:tagLst xmlns:p="http://schemas.openxmlformats.org/presentationml/2006/main">
  <p:tag name="KSO_WM_DIAGRAM_VIRTUALLY_FRAME" val="{&quot;height&quot;:168.48,&quot;left&quot;:61.92,&quot;top&quot;:162.04,&quot;width&quot;:1029.6}"/>
</p:tagLst>
</file>

<file path=ppt/tags/tag18.xml><?xml version="1.0" encoding="utf-8"?>
<p:tagLst xmlns:p="http://schemas.openxmlformats.org/presentationml/2006/main">
  <p:tag name="KSO_WM_DIAGRAM_VIRTUALLY_FRAME" val="{&quot;height&quot;:168.48,&quot;left&quot;:61.92,&quot;top&quot;:162.04,&quot;width&quot;:1029.6}"/>
</p:tagLst>
</file>

<file path=ppt/tags/tag19.xml><?xml version="1.0" encoding="utf-8"?>
<p:tagLst xmlns:p="http://schemas.openxmlformats.org/presentationml/2006/main">
  <p:tag name="KSO_WM_DIAGRAM_VIRTUALLY_FRAME" val="{&quot;height&quot;:168.48,&quot;left&quot;:61.92,&quot;top&quot;:162.04,&quot;width&quot;:1029.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DIAGRAM_VIRTUALLY_FRAME" val="{&quot;height&quot;:168.48,&quot;left&quot;:61.92,&quot;top&quot;:162.04,&quot;width&quot;:1029.6}"/>
</p:tagLst>
</file>

<file path=ppt/tags/tag21.xml><?xml version="1.0" encoding="utf-8"?>
<p:tagLst xmlns:p="http://schemas.openxmlformats.org/presentationml/2006/main">
  <p:tag name="KSO_WM_DIAGRAM_VIRTUALLY_FRAME" val="{&quot;height&quot;:168.48,&quot;left&quot;:61.92,&quot;top&quot;:162.04,&quot;width&quot;:1029.6}"/>
</p:tagLst>
</file>

<file path=ppt/tags/tag22.xml><?xml version="1.0" encoding="utf-8"?>
<p:tagLst xmlns:p="http://schemas.openxmlformats.org/presentationml/2006/main">
  <p:tag name="KSO_WM_DIAGRAM_VIRTUALLY_FRAME" val="{&quot;height&quot;:168.48,&quot;left&quot;:61.92,&quot;top&quot;:162.04,&quot;width&quot;:1029.6}"/>
</p:tagLst>
</file>

<file path=ppt/tags/tag23.xml><?xml version="1.0" encoding="utf-8"?>
<p:tagLst xmlns:p="http://schemas.openxmlformats.org/presentationml/2006/main">
  <p:tag name="KSO_WM_DIAGRAM_VIRTUALLY_FRAME" val="{&quot;height&quot;:216.71999999999997,&quot;left&quot;:61.92,&quot;top&quot;:302.4,&quot;width&quot;:1029.6}"/>
</p:tagLst>
</file>

<file path=ppt/tags/tag24.xml><?xml version="1.0" encoding="utf-8"?>
<p:tagLst xmlns:p="http://schemas.openxmlformats.org/presentationml/2006/main">
  <p:tag name="KSO_WM_DIAGRAM_VIRTUALLY_FRAME" val="{&quot;height&quot;:216.71999999999997,&quot;left&quot;:61.92,&quot;top&quot;:302.4,&quot;width&quot;:1029.6}"/>
</p:tagLst>
</file>

<file path=ppt/tags/tag25.xml><?xml version="1.0" encoding="utf-8"?>
<p:tagLst xmlns:p="http://schemas.openxmlformats.org/presentationml/2006/main">
  <p:tag name="KSO_WM_DIAGRAM_VIRTUALLY_FRAME" val="{&quot;height&quot;:216.71999999999997,&quot;left&quot;:61.92,&quot;top&quot;:302.4,&quot;width&quot;:1029.6}"/>
</p:tagLst>
</file>

<file path=ppt/tags/tag26.xml><?xml version="1.0" encoding="utf-8"?>
<p:tagLst xmlns:p="http://schemas.openxmlformats.org/presentationml/2006/main">
  <p:tag name="KSO_WM_DIAGRAM_VIRTUALLY_FRAME" val="{&quot;height&quot;:216.71999999999997,&quot;left&quot;:61.92,&quot;top&quot;:302.4,&quot;width&quot;:1029.6}"/>
</p:tagLst>
</file>

<file path=ppt/tags/tag27.xml><?xml version="1.0" encoding="utf-8"?>
<p:tagLst xmlns:p="http://schemas.openxmlformats.org/presentationml/2006/main">
  <p:tag name="KSO_WM_DIAGRAM_VIRTUALLY_FRAME" val="{&quot;height&quot;:216.71999999999997,&quot;left&quot;:61.92,&quot;top&quot;:302.4,&quot;width&quot;:1029.6}"/>
</p:tagLst>
</file>

<file path=ppt/tags/tag28.xml><?xml version="1.0" encoding="utf-8"?>
<p:tagLst xmlns:p="http://schemas.openxmlformats.org/presentationml/2006/main">
  <p:tag name="KSO_WM_DIAGRAM_VIRTUALLY_FRAME" val="{&quot;height&quot;:216.71999999999997,&quot;left&quot;:61.92,&quot;top&quot;:302.4,&quot;width&quot;:1029.6}"/>
</p:tagLst>
</file>

<file path=ppt/tags/tag29.xml><?xml version="1.0" encoding="utf-8"?>
<p:tagLst xmlns:p="http://schemas.openxmlformats.org/presentationml/2006/main">
  <p:tag name="KSO_WM_DIAGRAM_VIRTUALLY_FRAME" val="{&quot;height&quot;:216.71999999999997,&quot;left&quot;:61.92,&quot;top&quot;:302.4,&quot;width&quot;:1029.6}"/>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DIAGRAM_VIRTUALLY_FRAME" val="{&quot;height&quot;:216.71999999999997,&quot;left&quot;:61.92,&quot;top&quot;:302.4,&quot;width&quot;:1029.6}"/>
</p:tagLst>
</file>

<file path=ppt/tags/tag31.xml><?xml version="1.0" encoding="utf-8"?>
<p:tagLst xmlns:p="http://schemas.openxmlformats.org/presentationml/2006/main">
  <p:tag name="KSO_WM_DIAGRAM_VIRTUALLY_FRAME" val="{&quot;height&quot;:216.71999999999997,&quot;left&quot;:61.92,&quot;top&quot;:302.4,&quot;width&quot;:1029.6}"/>
</p:tagLst>
</file>

<file path=ppt/tags/tag32.xml><?xml version="1.0" encoding="utf-8"?>
<p:tagLst xmlns:p="http://schemas.openxmlformats.org/presentationml/2006/main">
  <p:tag name="KSO_WM_DIAGRAM_VIRTUALLY_FRAME" val="{&quot;height&quot;:216.71999999999997,&quot;left&quot;:61.92,&quot;top&quot;:302.4,&quot;width&quot;:1029.6}"/>
</p:tagLst>
</file>

<file path=ppt/tags/tag33.xml><?xml version="1.0" encoding="utf-8"?>
<p:tagLst xmlns:p="http://schemas.openxmlformats.org/presentationml/2006/main">
  <p:tag name="KSO_WM_DIAGRAM_VIRTUALLY_FRAME" val="{&quot;height&quot;:216.71999999999997,&quot;left&quot;:61.92,&quot;top&quot;:302.4,&quot;width&quot;:1029.6}"/>
</p:tagLst>
</file>

<file path=ppt/tags/tag34.xml><?xml version="1.0" encoding="utf-8"?>
<p:tagLst xmlns:p="http://schemas.openxmlformats.org/presentationml/2006/main">
  <p:tag name="KSO_WM_DIAGRAM_VIRTUALLY_FRAME" val="{&quot;height&quot;:216.71999999999997,&quot;left&quot;:61.92,&quot;top&quot;:302.4,&quot;width&quot;:1029.6}"/>
</p:tagLst>
</file>

<file path=ppt/tags/tag35.xml><?xml version="1.0" encoding="utf-8"?>
<p:tagLst xmlns:p="http://schemas.openxmlformats.org/presentationml/2006/main">
  <p:tag name="KSO_WM_DIAGRAM_VIRTUALLY_FRAME" val="{&quot;height&quot;:308.16,&quot;left&quot;:522.72,&quot;top&quot;:177.83999999999997,&quot;width&quot;:568.08}"/>
</p:tagLst>
</file>

<file path=ppt/tags/tag36.xml><?xml version="1.0" encoding="utf-8"?>
<p:tagLst xmlns:p="http://schemas.openxmlformats.org/presentationml/2006/main">
  <p:tag name="KSO_WM_DIAGRAM_VIRTUALLY_FRAME" val="{&quot;height&quot;:308.16,&quot;left&quot;:522.72,&quot;top&quot;:177.83999999999997,&quot;width&quot;:568.08}"/>
</p:tagLst>
</file>

<file path=ppt/tags/tag37.xml><?xml version="1.0" encoding="utf-8"?>
<p:tagLst xmlns:p="http://schemas.openxmlformats.org/presentationml/2006/main">
  <p:tag name="KSO_WM_DIAGRAM_VIRTUALLY_FRAME" val="{&quot;height&quot;:308.16,&quot;left&quot;:522.72,&quot;top&quot;:177.83999999999997,&quot;width&quot;:568.08}"/>
</p:tagLst>
</file>

<file path=ppt/tags/tag38.xml><?xml version="1.0" encoding="utf-8"?>
<p:tagLst xmlns:p="http://schemas.openxmlformats.org/presentationml/2006/main">
  <p:tag name="KSO_WM_DIAGRAM_VIRTUALLY_FRAME" val="{&quot;height&quot;:308.16,&quot;left&quot;:522.72,&quot;top&quot;:177.83999999999997,&quot;width&quot;:568.08}"/>
</p:tagLst>
</file>

<file path=ppt/tags/tag39.xml><?xml version="1.0" encoding="utf-8"?>
<p:tagLst xmlns:p="http://schemas.openxmlformats.org/presentationml/2006/main">
  <p:tag name="KSO_WM_DIAGRAM_VIRTUALLY_FRAME" val="{&quot;height&quot;:308.16,&quot;left&quot;:522.72,&quot;top&quot;:177.83999999999997,&quot;width&quot;:568.08}"/>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DIAGRAM_VIRTUALLY_FRAME" val="{&quot;height&quot;:308.16,&quot;left&quot;:522.72,&quot;top&quot;:177.83999999999997,&quot;width&quot;:568.08}"/>
</p:tagLst>
</file>

<file path=ppt/tags/tag41.xml><?xml version="1.0" encoding="utf-8"?>
<p:tagLst xmlns:p="http://schemas.openxmlformats.org/presentationml/2006/main">
  <p:tag name="KSO_WM_DIAGRAM_VIRTUALLY_FRAME" val="{&quot;height&quot;:308.16,&quot;left&quot;:522.72,&quot;top&quot;:177.83999999999997,&quot;width&quot;:568.08}"/>
</p:tagLst>
</file>

<file path=ppt/tags/tag42.xml><?xml version="1.0" encoding="utf-8"?>
<p:tagLst xmlns:p="http://schemas.openxmlformats.org/presentationml/2006/main">
  <p:tag name="KSO_WM_DIAGRAM_VIRTUALLY_FRAME" val="{&quot;height&quot;:308.16,&quot;left&quot;:522.72,&quot;top&quot;:177.83999999999997,&quot;width&quot;:568.08}"/>
</p:tagLst>
</file>

<file path=ppt/tags/tag43.xml><?xml version="1.0" encoding="utf-8"?>
<p:tagLst xmlns:p="http://schemas.openxmlformats.org/presentationml/2006/main">
  <p:tag name="KSO_WM_DIAGRAM_VIRTUALLY_FRAME" val="{&quot;height&quot;:308.16,&quot;left&quot;:522.72,&quot;top&quot;:177.83999999999997,&quot;width&quot;:568.08}"/>
</p:tagLst>
</file>

<file path=ppt/tags/tag44.xml><?xml version="1.0" encoding="utf-8"?>
<p:tagLst xmlns:p="http://schemas.openxmlformats.org/presentationml/2006/main">
  <p:tag name="KSO_WM_DIAGRAM_VIRTUALLY_FRAME" val="{&quot;height&quot;:308.16,&quot;left&quot;:522.72,&quot;top&quot;:177.83999999999997,&quot;width&quot;:568.08}"/>
</p:tagLst>
</file>

<file path=ppt/tags/tag45.xml><?xml version="1.0" encoding="utf-8"?>
<p:tagLst xmlns:p="http://schemas.openxmlformats.org/presentationml/2006/main">
  <p:tag name="KSO_WM_DIAGRAM_VIRTUALLY_FRAME" val="{&quot;height&quot;:308.16,&quot;left&quot;:522.72,&quot;top&quot;:177.83999999999997,&quot;width&quot;:568.08}"/>
</p:tagLst>
</file>

<file path=ppt/tags/tag46.xml><?xml version="1.0" encoding="utf-8"?>
<p:tagLst xmlns:p="http://schemas.openxmlformats.org/presentationml/2006/main">
  <p:tag name="KSO_WM_DIAGRAM_VIRTUALLY_FRAME" val="{&quot;height&quot;:308.16,&quot;left&quot;:522.72,&quot;top&quot;:177.83999999999997,&quot;width&quot;:568.08}"/>
</p:tagLst>
</file>

<file path=ppt/tags/tag5.xml><?xml version="1.0" encoding="utf-8"?>
<p:tagLst xmlns:p="http://schemas.openxmlformats.org/presentationml/2006/main">
  <p:tag name="KSO_WM_DIAGRAM_VIRTUALLY_FRAME" val="{&quot;height&quot;:168.48,&quot;left&quot;:61.92,&quot;top&quot;:162.04,&quot;width&quot;:1029.6}"/>
</p:tagLst>
</file>

<file path=ppt/tags/tag6.xml><?xml version="1.0" encoding="utf-8"?>
<p:tagLst xmlns:p="http://schemas.openxmlformats.org/presentationml/2006/main">
  <p:tag name="KSO_WM_DIAGRAM_VIRTUALLY_FRAME" val="{&quot;height&quot;:168.48,&quot;left&quot;:61.92,&quot;top&quot;:162.04,&quot;width&quot;:1029.6}"/>
</p:tagLst>
</file>

<file path=ppt/tags/tag7.xml><?xml version="1.0" encoding="utf-8"?>
<p:tagLst xmlns:p="http://schemas.openxmlformats.org/presentationml/2006/main">
  <p:tag name="KSO_WM_DIAGRAM_VIRTUALLY_FRAME" val="{&quot;height&quot;:168.48,&quot;left&quot;:61.92,&quot;top&quot;:162.04,&quot;width&quot;:1029.6}"/>
</p:tagLst>
</file>

<file path=ppt/tags/tag8.xml><?xml version="1.0" encoding="utf-8"?>
<p:tagLst xmlns:p="http://schemas.openxmlformats.org/presentationml/2006/main">
  <p:tag name="KSO_WM_DIAGRAM_VIRTUALLY_FRAME" val="{&quot;height&quot;:168.48,&quot;left&quot;:61.92,&quot;top&quot;:162.04,&quot;width&quot;:1029.6}"/>
</p:tagLst>
</file>

<file path=ppt/tags/tag9.xml><?xml version="1.0" encoding="utf-8"?>
<p:tagLst xmlns:p="http://schemas.openxmlformats.org/presentationml/2006/main">
  <p:tag name="KSO_WM_DIAGRAM_VIRTUALLY_FRAME" val="{&quot;height&quot;:168.48,&quot;left&quot;:61.92,&quot;top&quot;:162.04,&quot;width&quot;:102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10494</Words>
  <Application>WPS Presentation</Application>
  <PresentationFormat>On-screen Show (16:9)</PresentationFormat>
  <Paragraphs>259</Paragraphs>
  <Slides>23</Slides>
  <Notes>21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SimSun</vt:lpstr>
      <vt:lpstr>Wingdings</vt:lpstr>
      <vt:lpstr>思源黑体-思源黑体-Medium</vt:lpstr>
      <vt:lpstr>思源黑体-思源黑体-Medium</vt:lpstr>
      <vt:lpstr>思源黑体-思源黑体-Medium</vt:lpstr>
      <vt:lpstr>思源黑体-思源黑体-Regular</vt:lpstr>
      <vt:lpstr>思源黑体-思源黑体-Regular</vt:lpstr>
      <vt:lpstr>思源黑体-思源黑体-Regular</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Raahul Kannanm</cp:lastModifiedBy>
  <cp:revision>3</cp:revision>
  <dcterms:created xsi:type="dcterms:W3CDTF">2025-10-20T09:34:00Z</dcterms:created>
  <dcterms:modified xsi:type="dcterms:W3CDTF">2025-10-20T10:41:50Z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43D86C050B9143A492B8B4D8B99F2A25_13</vt:lpwstr>
  </property>
  <property fmtid="{D5CDD505-2E9C-101B-9397-08002B2CF9AE}" pid="3" name="KSOProductBuildVer">
    <vt:lpwstr>2057-12.2.0.21936</vt:lpwstr>
  </property>
</Properties>
</file>